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94" r:id="rId5"/>
    <p:sldMasterId id="2147483682" r:id="rId6"/>
    <p:sldMasterId id="2147483669" r:id="rId7"/>
  </p:sldMasterIdLst>
  <p:notesMasterIdLst>
    <p:notesMasterId r:id="rId42"/>
  </p:notesMasterIdLst>
  <p:handoutMasterIdLst>
    <p:handoutMasterId r:id="rId43"/>
  </p:handoutMasterIdLst>
  <p:sldIdLst>
    <p:sldId id="282" r:id="rId8"/>
    <p:sldId id="326" r:id="rId9"/>
    <p:sldId id="284" r:id="rId10"/>
    <p:sldId id="317" r:id="rId11"/>
    <p:sldId id="318" r:id="rId12"/>
    <p:sldId id="303" r:id="rId13"/>
    <p:sldId id="300" r:id="rId14"/>
    <p:sldId id="301" r:id="rId15"/>
    <p:sldId id="308" r:id="rId16"/>
    <p:sldId id="306" r:id="rId17"/>
    <p:sldId id="286" r:id="rId18"/>
    <p:sldId id="302" r:id="rId19"/>
    <p:sldId id="321" r:id="rId20"/>
    <p:sldId id="320" r:id="rId21"/>
    <p:sldId id="310" r:id="rId22"/>
    <p:sldId id="287" r:id="rId23"/>
    <p:sldId id="311" r:id="rId24"/>
    <p:sldId id="298" r:id="rId25"/>
    <p:sldId id="288" r:id="rId26"/>
    <p:sldId id="299" r:id="rId27"/>
    <p:sldId id="304" r:id="rId28"/>
    <p:sldId id="313" r:id="rId29"/>
    <p:sldId id="285" r:id="rId30"/>
    <p:sldId id="289" r:id="rId31"/>
    <p:sldId id="291" r:id="rId32"/>
    <p:sldId id="290" r:id="rId33"/>
    <p:sldId id="295" r:id="rId34"/>
    <p:sldId id="292" r:id="rId35"/>
    <p:sldId id="293" r:id="rId36"/>
    <p:sldId id="294" r:id="rId37"/>
    <p:sldId id="322" r:id="rId38"/>
    <p:sldId id="319" r:id="rId39"/>
    <p:sldId id="323" r:id="rId40"/>
    <p:sldId id="325" r:id="rId41"/>
  </p:sldIdLst>
  <p:sldSz cx="10058400" cy="7772400"/>
  <p:notesSz cx="9296400" cy="6881813"/>
  <p:defaultTextStyle>
    <a:defPPr>
      <a:defRPr lang="en-US"/>
    </a:defPPr>
    <a:lvl1pPr marL="0" algn="l" defTabSz="914294" rtl="0" eaLnBrk="1" latinLnBrk="0" hangingPunct="1">
      <a:defRPr sz="1800" kern="1200">
        <a:solidFill>
          <a:schemeClr val="tx1"/>
        </a:solidFill>
        <a:latin typeface="+mn-lt"/>
        <a:ea typeface="+mn-ea"/>
        <a:cs typeface="+mn-cs"/>
      </a:defRPr>
    </a:lvl1pPr>
    <a:lvl2pPr marL="457146" algn="l" defTabSz="914294" rtl="0" eaLnBrk="1" latinLnBrk="0" hangingPunct="1">
      <a:defRPr sz="1800" kern="1200">
        <a:solidFill>
          <a:schemeClr val="tx1"/>
        </a:solidFill>
        <a:latin typeface="+mn-lt"/>
        <a:ea typeface="+mn-ea"/>
        <a:cs typeface="+mn-cs"/>
      </a:defRPr>
    </a:lvl2pPr>
    <a:lvl3pPr marL="914294" algn="l" defTabSz="914294" rtl="0" eaLnBrk="1" latinLnBrk="0" hangingPunct="1">
      <a:defRPr sz="1800" kern="1200">
        <a:solidFill>
          <a:schemeClr val="tx1"/>
        </a:solidFill>
        <a:latin typeface="+mn-lt"/>
        <a:ea typeface="+mn-ea"/>
        <a:cs typeface="+mn-cs"/>
      </a:defRPr>
    </a:lvl3pPr>
    <a:lvl4pPr marL="1371440" algn="l" defTabSz="914294" rtl="0" eaLnBrk="1" latinLnBrk="0" hangingPunct="1">
      <a:defRPr sz="1800" kern="1200">
        <a:solidFill>
          <a:schemeClr val="tx1"/>
        </a:solidFill>
        <a:latin typeface="+mn-lt"/>
        <a:ea typeface="+mn-ea"/>
        <a:cs typeface="+mn-cs"/>
      </a:defRPr>
    </a:lvl4pPr>
    <a:lvl5pPr marL="1828586" algn="l" defTabSz="914294" rtl="0" eaLnBrk="1" latinLnBrk="0" hangingPunct="1">
      <a:defRPr sz="1800" kern="1200">
        <a:solidFill>
          <a:schemeClr val="tx1"/>
        </a:solidFill>
        <a:latin typeface="+mn-lt"/>
        <a:ea typeface="+mn-ea"/>
        <a:cs typeface="+mn-cs"/>
      </a:defRPr>
    </a:lvl5pPr>
    <a:lvl6pPr marL="2285732" algn="l" defTabSz="914294" rtl="0" eaLnBrk="1" latinLnBrk="0" hangingPunct="1">
      <a:defRPr sz="1800" kern="1200">
        <a:solidFill>
          <a:schemeClr val="tx1"/>
        </a:solidFill>
        <a:latin typeface="+mn-lt"/>
        <a:ea typeface="+mn-ea"/>
        <a:cs typeface="+mn-cs"/>
      </a:defRPr>
    </a:lvl6pPr>
    <a:lvl7pPr marL="2742880" algn="l" defTabSz="914294" rtl="0" eaLnBrk="1" latinLnBrk="0" hangingPunct="1">
      <a:defRPr sz="1800" kern="1200">
        <a:solidFill>
          <a:schemeClr val="tx1"/>
        </a:solidFill>
        <a:latin typeface="+mn-lt"/>
        <a:ea typeface="+mn-ea"/>
        <a:cs typeface="+mn-cs"/>
      </a:defRPr>
    </a:lvl7pPr>
    <a:lvl8pPr marL="3200026" algn="l" defTabSz="914294" rtl="0" eaLnBrk="1" latinLnBrk="0" hangingPunct="1">
      <a:defRPr sz="1800" kern="1200">
        <a:solidFill>
          <a:schemeClr val="tx1"/>
        </a:solidFill>
        <a:latin typeface="+mn-lt"/>
        <a:ea typeface="+mn-ea"/>
        <a:cs typeface="+mn-cs"/>
      </a:defRPr>
    </a:lvl8pPr>
    <a:lvl9pPr marL="3657172" algn="l" defTabSz="91429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2168" userDrawn="1">
          <p15:clr>
            <a:srgbClr val="A4A3A4"/>
          </p15:clr>
        </p15:guide>
        <p15:guide id="2" pos="292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us, Catherine" initials="GC" lastIdx="6" clrIdx="0"/>
  <p:cmAuthor id="2" name="Dempsey, Kristyn" initials="DK" lastIdx="1" clrIdx="1">
    <p:extLst>
      <p:ext uri="{19B8F6BF-5375-455C-9EA6-DF929625EA0E}">
        <p15:presenceInfo xmlns:p15="http://schemas.microsoft.com/office/powerpoint/2012/main" userId="S-1-5-21-152988233-353007377-47606659-224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49" autoAdjust="0"/>
    <p:restoredTop sz="75483" autoAdjust="0"/>
  </p:normalViewPr>
  <p:slideViewPr>
    <p:cSldViewPr>
      <p:cViewPr varScale="1">
        <p:scale>
          <a:sx n="63" d="100"/>
          <a:sy n="63" d="100"/>
        </p:scale>
        <p:origin x="2480" y="184"/>
      </p:cViewPr>
      <p:guideLst>
        <p:guide orient="horz" pos="2880"/>
        <p:guide pos="2160"/>
      </p:guideLst>
    </p:cSldViewPr>
  </p:slideViewPr>
  <p:notesTextViewPr>
    <p:cViewPr>
      <p:scale>
        <a:sx n="100" d="100"/>
        <a:sy n="100" d="100"/>
      </p:scale>
      <p:origin x="0" y="0"/>
    </p:cViewPr>
  </p:notesTextViewPr>
  <p:sorterViewPr>
    <p:cViewPr varScale="1">
      <p:scale>
        <a:sx n="1" d="1"/>
        <a:sy n="1" d="1"/>
      </p:scale>
      <p:origin x="0" y="-3084"/>
    </p:cViewPr>
  </p:sorterViewPr>
  <p:notesViewPr>
    <p:cSldViewPr>
      <p:cViewPr varScale="1">
        <p:scale>
          <a:sx n="97" d="100"/>
          <a:sy n="97" d="100"/>
        </p:scale>
        <p:origin x="-774" y="-90"/>
      </p:cViewPr>
      <p:guideLst>
        <p:guide orient="horz" pos="2168"/>
        <p:guide pos="292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166CDA-6966-4C85-9BB7-13EC839BD0D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ED412A60-055F-4EF9-9C2A-468529E83622}">
      <dgm:prSet phldrT="[Text]"/>
      <dgm:spPr/>
      <dgm:t>
        <a:bodyPr/>
        <a:lstStyle/>
        <a:p>
          <a:r>
            <a:rPr lang="en-US" dirty="0"/>
            <a:t>Client</a:t>
          </a:r>
        </a:p>
      </dgm:t>
    </dgm:pt>
    <dgm:pt modelId="{05C6F30F-22AE-423F-A73F-E1D2EE1F5BCA}" type="parTrans" cxnId="{8F6A0525-A8B2-4E74-899C-C921F5955FAF}">
      <dgm:prSet/>
      <dgm:spPr/>
      <dgm:t>
        <a:bodyPr/>
        <a:lstStyle/>
        <a:p>
          <a:endParaRPr lang="en-US"/>
        </a:p>
      </dgm:t>
    </dgm:pt>
    <dgm:pt modelId="{A89BE631-124B-42DD-9356-28634988B7FA}" type="sibTrans" cxnId="{8F6A0525-A8B2-4E74-899C-C921F5955FAF}">
      <dgm:prSet/>
      <dgm:spPr/>
      <dgm:t>
        <a:bodyPr/>
        <a:lstStyle/>
        <a:p>
          <a:endParaRPr lang="en-US"/>
        </a:p>
      </dgm:t>
    </dgm:pt>
    <dgm:pt modelId="{9FC689B3-FC9E-410E-A7AF-36B135263B7C}">
      <dgm:prSet phldrT="[Text]"/>
      <dgm:spPr/>
      <dgm:t>
        <a:bodyPr/>
        <a:lstStyle/>
        <a:p>
          <a:r>
            <a:rPr lang="en-US" dirty="0"/>
            <a:t>Therapist</a:t>
          </a:r>
        </a:p>
      </dgm:t>
    </dgm:pt>
    <dgm:pt modelId="{FAC4ABCD-47DB-412E-B0B3-9F559EB17125}" type="parTrans" cxnId="{C422044F-23E9-45CA-AA88-6C19CA44A83D}">
      <dgm:prSet/>
      <dgm:spPr/>
      <dgm:t>
        <a:bodyPr/>
        <a:lstStyle/>
        <a:p>
          <a:endParaRPr lang="en-US"/>
        </a:p>
      </dgm:t>
    </dgm:pt>
    <dgm:pt modelId="{BCA7CD4F-7FC0-42B5-8EBE-4CA7B8CE75DA}" type="sibTrans" cxnId="{C422044F-23E9-45CA-AA88-6C19CA44A83D}">
      <dgm:prSet/>
      <dgm:spPr/>
      <dgm:t>
        <a:bodyPr/>
        <a:lstStyle/>
        <a:p>
          <a:endParaRPr lang="en-US"/>
        </a:p>
      </dgm:t>
    </dgm:pt>
    <dgm:pt modelId="{25904A36-3A3E-4D03-9C6E-966FB72EB1DC}">
      <dgm:prSet phldrT="[Text]"/>
      <dgm:spPr/>
      <dgm:t>
        <a:bodyPr/>
        <a:lstStyle/>
        <a:p>
          <a:r>
            <a:rPr lang="en-US" dirty="0"/>
            <a:t>Adherence</a:t>
          </a:r>
        </a:p>
      </dgm:t>
    </dgm:pt>
    <dgm:pt modelId="{CEE1DFAC-5B0E-4ECA-8E8C-0B8E6FA03CDA}" type="parTrans" cxnId="{38313DE0-1CD5-46E1-8BB5-93C70FB8A902}">
      <dgm:prSet/>
      <dgm:spPr/>
      <dgm:t>
        <a:bodyPr/>
        <a:lstStyle/>
        <a:p>
          <a:endParaRPr lang="en-US"/>
        </a:p>
      </dgm:t>
    </dgm:pt>
    <dgm:pt modelId="{D1C2208B-71BE-4ED7-99A3-6926BABE0299}" type="sibTrans" cxnId="{38313DE0-1CD5-46E1-8BB5-93C70FB8A902}">
      <dgm:prSet/>
      <dgm:spPr/>
      <dgm:t>
        <a:bodyPr/>
        <a:lstStyle/>
        <a:p>
          <a:endParaRPr lang="en-US"/>
        </a:p>
      </dgm:t>
    </dgm:pt>
    <dgm:pt modelId="{9BEC2327-3781-4DF9-9A66-262D3B4A693A}">
      <dgm:prSet phldrT="[Text]"/>
      <dgm:spPr/>
      <dgm:t>
        <a:bodyPr/>
        <a:lstStyle/>
        <a:p>
          <a:r>
            <a:rPr lang="en-US" dirty="0"/>
            <a:t>Treatment</a:t>
          </a:r>
        </a:p>
      </dgm:t>
    </dgm:pt>
    <dgm:pt modelId="{C4AEFD4A-89E8-46F4-A40E-A33E827E47E6}" type="parTrans" cxnId="{742D3917-CF9C-403A-937D-8149ADA510D8}">
      <dgm:prSet/>
      <dgm:spPr/>
      <dgm:t>
        <a:bodyPr/>
        <a:lstStyle/>
        <a:p>
          <a:endParaRPr lang="en-US"/>
        </a:p>
      </dgm:t>
    </dgm:pt>
    <dgm:pt modelId="{6E05A235-F7B7-4606-8CE3-FD4471FD0708}" type="sibTrans" cxnId="{742D3917-CF9C-403A-937D-8149ADA510D8}">
      <dgm:prSet/>
      <dgm:spPr/>
      <dgm:t>
        <a:bodyPr/>
        <a:lstStyle/>
        <a:p>
          <a:endParaRPr lang="en-US"/>
        </a:p>
      </dgm:t>
    </dgm:pt>
    <dgm:pt modelId="{36FADDF6-9FC6-437B-BE6E-DA3C44072E17}">
      <dgm:prSet phldrT="[Text]"/>
      <dgm:spPr/>
      <dgm:t>
        <a:bodyPr/>
        <a:lstStyle/>
        <a:p>
          <a:r>
            <a:rPr lang="en-US" dirty="0"/>
            <a:t>Environment</a:t>
          </a:r>
        </a:p>
      </dgm:t>
    </dgm:pt>
    <dgm:pt modelId="{AF581436-7E42-4718-883B-14589E9971CC}" type="parTrans" cxnId="{EE95AC78-0323-4C3A-8338-2C58999FA9A7}">
      <dgm:prSet/>
      <dgm:spPr/>
      <dgm:t>
        <a:bodyPr/>
        <a:lstStyle/>
        <a:p>
          <a:endParaRPr lang="en-US"/>
        </a:p>
      </dgm:t>
    </dgm:pt>
    <dgm:pt modelId="{62E1ACC2-3723-4A04-9F64-192290E3BBCC}" type="sibTrans" cxnId="{EE95AC78-0323-4C3A-8338-2C58999FA9A7}">
      <dgm:prSet/>
      <dgm:spPr/>
      <dgm:t>
        <a:bodyPr/>
        <a:lstStyle/>
        <a:p>
          <a:endParaRPr lang="en-US"/>
        </a:p>
      </dgm:t>
    </dgm:pt>
    <dgm:pt modelId="{74951B2F-6C37-491E-ACF6-2FDDCAAEB040}">
      <dgm:prSet phldrT="[Text]"/>
      <dgm:spPr/>
      <dgm:t>
        <a:bodyPr/>
        <a:lstStyle/>
        <a:p>
          <a:r>
            <a:rPr lang="en-US" dirty="0"/>
            <a:t>Recovery</a:t>
          </a:r>
        </a:p>
      </dgm:t>
    </dgm:pt>
    <dgm:pt modelId="{A085A809-0EE5-40A8-8DEA-F2350AE62602}" type="parTrans" cxnId="{A121CC40-FD9E-4BEF-AF2B-BF50D4934938}">
      <dgm:prSet/>
      <dgm:spPr/>
      <dgm:t>
        <a:bodyPr/>
        <a:lstStyle/>
        <a:p>
          <a:endParaRPr lang="en-US"/>
        </a:p>
      </dgm:t>
    </dgm:pt>
    <dgm:pt modelId="{3ED4944E-51C8-4933-8AEB-DBC3EB792DDC}" type="sibTrans" cxnId="{A121CC40-FD9E-4BEF-AF2B-BF50D4934938}">
      <dgm:prSet/>
      <dgm:spPr/>
      <dgm:t>
        <a:bodyPr/>
        <a:lstStyle/>
        <a:p>
          <a:endParaRPr lang="en-US"/>
        </a:p>
      </dgm:t>
    </dgm:pt>
    <dgm:pt modelId="{86A6D496-161C-48BB-93E0-E9E401B9BB93}">
      <dgm:prSet phldrT="[Text]"/>
      <dgm:spPr/>
      <dgm:t>
        <a:bodyPr/>
        <a:lstStyle/>
        <a:p>
          <a:r>
            <a:rPr lang="en-US" dirty="0"/>
            <a:t>Support</a:t>
          </a:r>
        </a:p>
      </dgm:t>
    </dgm:pt>
    <dgm:pt modelId="{B333B514-8F50-4CB4-B105-6D43738C8D38}" type="parTrans" cxnId="{166E46CC-A8C3-4527-869A-86AE83DFE95E}">
      <dgm:prSet/>
      <dgm:spPr/>
      <dgm:t>
        <a:bodyPr/>
        <a:lstStyle/>
        <a:p>
          <a:endParaRPr lang="en-US"/>
        </a:p>
      </dgm:t>
    </dgm:pt>
    <dgm:pt modelId="{4579F317-7894-4536-AFCD-4E8DE5DB5E72}" type="sibTrans" cxnId="{166E46CC-A8C3-4527-869A-86AE83DFE95E}">
      <dgm:prSet/>
      <dgm:spPr/>
      <dgm:t>
        <a:bodyPr/>
        <a:lstStyle/>
        <a:p>
          <a:endParaRPr lang="en-US"/>
        </a:p>
      </dgm:t>
    </dgm:pt>
    <dgm:pt modelId="{54E7FED0-2ECE-42D8-831C-ECBA79E5AAB0}">
      <dgm:prSet phldrT="[Text]"/>
      <dgm:spPr/>
      <dgm:t>
        <a:bodyPr/>
        <a:lstStyle/>
        <a:p>
          <a:r>
            <a:rPr lang="en-US" dirty="0"/>
            <a:t>Techniques</a:t>
          </a:r>
        </a:p>
      </dgm:t>
    </dgm:pt>
    <dgm:pt modelId="{AD6E6461-B4C2-4881-89FE-C0E1E15CD45C}" type="parTrans" cxnId="{D636AE28-6D97-46E8-B128-9A2D9B22FB0A}">
      <dgm:prSet/>
      <dgm:spPr/>
      <dgm:t>
        <a:bodyPr/>
        <a:lstStyle/>
        <a:p>
          <a:endParaRPr lang="en-US"/>
        </a:p>
      </dgm:t>
    </dgm:pt>
    <dgm:pt modelId="{C2971A93-4724-4A3B-850F-7A4FAA19B948}" type="sibTrans" cxnId="{D636AE28-6D97-46E8-B128-9A2D9B22FB0A}">
      <dgm:prSet/>
      <dgm:spPr/>
      <dgm:t>
        <a:bodyPr/>
        <a:lstStyle/>
        <a:p>
          <a:endParaRPr lang="en-US"/>
        </a:p>
      </dgm:t>
    </dgm:pt>
    <dgm:pt modelId="{092F0014-DF60-447F-91CC-327768399A37}" type="pres">
      <dgm:prSet presAssocID="{E8166CDA-6966-4C85-9BB7-13EC839BD0DD}" presName="linearFlow" presStyleCnt="0">
        <dgm:presLayoutVars>
          <dgm:dir/>
          <dgm:animLvl val="lvl"/>
          <dgm:resizeHandles val="exact"/>
        </dgm:presLayoutVars>
      </dgm:prSet>
      <dgm:spPr/>
    </dgm:pt>
    <dgm:pt modelId="{86F7216E-C165-433C-9D26-A36D8E56A3ED}" type="pres">
      <dgm:prSet presAssocID="{ED412A60-055F-4EF9-9C2A-468529E83622}" presName="composite" presStyleCnt="0"/>
      <dgm:spPr/>
    </dgm:pt>
    <dgm:pt modelId="{AF658496-FF00-4833-9267-BBD6500A82AF}" type="pres">
      <dgm:prSet presAssocID="{ED412A60-055F-4EF9-9C2A-468529E83622}" presName="parTx" presStyleLbl="node1" presStyleIdx="0" presStyleCnt="3">
        <dgm:presLayoutVars>
          <dgm:chMax val="0"/>
          <dgm:chPref val="0"/>
          <dgm:bulletEnabled val="1"/>
        </dgm:presLayoutVars>
      </dgm:prSet>
      <dgm:spPr/>
    </dgm:pt>
    <dgm:pt modelId="{5CDD71FC-230D-4CCE-A73B-7B9B60ECEE4C}" type="pres">
      <dgm:prSet presAssocID="{ED412A60-055F-4EF9-9C2A-468529E83622}" presName="parSh" presStyleLbl="node1" presStyleIdx="0" presStyleCnt="3"/>
      <dgm:spPr/>
    </dgm:pt>
    <dgm:pt modelId="{CA867F21-D94C-4E94-AD67-AEABBED2D02A}" type="pres">
      <dgm:prSet presAssocID="{ED412A60-055F-4EF9-9C2A-468529E83622}" presName="desTx" presStyleLbl="fgAcc1" presStyleIdx="0" presStyleCnt="3">
        <dgm:presLayoutVars>
          <dgm:bulletEnabled val="1"/>
        </dgm:presLayoutVars>
      </dgm:prSet>
      <dgm:spPr/>
    </dgm:pt>
    <dgm:pt modelId="{EB1F9850-7F61-45A8-977B-9A1843D9B70F}" type="pres">
      <dgm:prSet presAssocID="{A89BE631-124B-42DD-9356-28634988B7FA}" presName="sibTrans" presStyleLbl="sibTrans2D1" presStyleIdx="0" presStyleCnt="2"/>
      <dgm:spPr/>
    </dgm:pt>
    <dgm:pt modelId="{0A7989FB-F496-46BA-835E-6CDD80B0A505}" type="pres">
      <dgm:prSet presAssocID="{A89BE631-124B-42DD-9356-28634988B7FA}" presName="connTx" presStyleLbl="sibTrans2D1" presStyleIdx="0" presStyleCnt="2"/>
      <dgm:spPr/>
    </dgm:pt>
    <dgm:pt modelId="{1903E395-A605-43C8-B464-B629297F26BA}" type="pres">
      <dgm:prSet presAssocID="{25904A36-3A3E-4D03-9C6E-966FB72EB1DC}" presName="composite" presStyleCnt="0"/>
      <dgm:spPr/>
    </dgm:pt>
    <dgm:pt modelId="{138E4A48-1833-48BA-80D3-31B15DC9994A}" type="pres">
      <dgm:prSet presAssocID="{25904A36-3A3E-4D03-9C6E-966FB72EB1DC}" presName="parTx" presStyleLbl="node1" presStyleIdx="0" presStyleCnt="3">
        <dgm:presLayoutVars>
          <dgm:chMax val="0"/>
          <dgm:chPref val="0"/>
          <dgm:bulletEnabled val="1"/>
        </dgm:presLayoutVars>
      </dgm:prSet>
      <dgm:spPr/>
    </dgm:pt>
    <dgm:pt modelId="{9288F70F-9FEF-4136-B39F-BC74351EA5ED}" type="pres">
      <dgm:prSet presAssocID="{25904A36-3A3E-4D03-9C6E-966FB72EB1DC}" presName="parSh" presStyleLbl="node1" presStyleIdx="1" presStyleCnt="3"/>
      <dgm:spPr/>
    </dgm:pt>
    <dgm:pt modelId="{EF08A119-4681-40E7-917A-EF8B970EA2A5}" type="pres">
      <dgm:prSet presAssocID="{25904A36-3A3E-4D03-9C6E-966FB72EB1DC}" presName="desTx" presStyleLbl="fgAcc1" presStyleIdx="1" presStyleCnt="3">
        <dgm:presLayoutVars>
          <dgm:bulletEnabled val="1"/>
        </dgm:presLayoutVars>
      </dgm:prSet>
      <dgm:spPr/>
    </dgm:pt>
    <dgm:pt modelId="{7EBCBBA3-C54B-4115-9F76-B964D26C883B}" type="pres">
      <dgm:prSet presAssocID="{D1C2208B-71BE-4ED7-99A3-6926BABE0299}" presName="sibTrans" presStyleLbl="sibTrans2D1" presStyleIdx="1" presStyleCnt="2"/>
      <dgm:spPr/>
    </dgm:pt>
    <dgm:pt modelId="{0CEA05C0-E37A-4D52-B1E1-18C9379E66F6}" type="pres">
      <dgm:prSet presAssocID="{D1C2208B-71BE-4ED7-99A3-6926BABE0299}" presName="connTx" presStyleLbl="sibTrans2D1" presStyleIdx="1" presStyleCnt="2"/>
      <dgm:spPr/>
    </dgm:pt>
    <dgm:pt modelId="{F429FB67-A50B-48B7-AAB0-40553B122FC3}" type="pres">
      <dgm:prSet presAssocID="{36FADDF6-9FC6-437B-BE6E-DA3C44072E17}" presName="composite" presStyleCnt="0"/>
      <dgm:spPr/>
    </dgm:pt>
    <dgm:pt modelId="{184E7875-BDC6-4690-9565-80452D748FC6}" type="pres">
      <dgm:prSet presAssocID="{36FADDF6-9FC6-437B-BE6E-DA3C44072E17}" presName="parTx" presStyleLbl="node1" presStyleIdx="1" presStyleCnt="3">
        <dgm:presLayoutVars>
          <dgm:chMax val="0"/>
          <dgm:chPref val="0"/>
          <dgm:bulletEnabled val="1"/>
        </dgm:presLayoutVars>
      </dgm:prSet>
      <dgm:spPr/>
    </dgm:pt>
    <dgm:pt modelId="{1D782A4D-0B53-4C7D-BC6B-D8C30B4DFE57}" type="pres">
      <dgm:prSet presAssocID="{36FADDF6-9FC6-437B-BE6E-DA3C44072E17}" presName="parSh" presStyleLbl="node1" presStyleIdx="2" presStyleCnt="3"/>
      <dgm:spPr/>
    </dgm:pt>
    <dgm:pt modelId="{8B358503-3420-4F87-95FA-46130EBDA24C}" type="pres">
      <dgm:prSet presAssocID="{36FADDF6-9FC6-437B-BE6E-DA3C44072E17}" presName="desTx" presStyleLbl="fgAcc1" presStyleIdx="2" presStyleCnt="3">
        <dgm:presLayoutVars>
          <dgm:bulletEnabled val="1"/>
        </dgm:presLayoutVars>
      </dgm:prSet>
      <dgm:spPr/>
    </dgm:pt>
  </dgm:ptLst>
  <dgm:cxnLst>
    <dgm:cxn modelId="{4B13D611-AB0B-4B89-A2BA-35395841CCC9}" type="presOf" srcId="{D1C2208B-71BE-4ED7-99A3-6926BABE0299}" destId="{0CEA05C0-E37A-4D52-B1E1-18C9379E66F6}" srcOrd="1" destOrd="0" presId="urn:microsoft.com/office/officeart/2005/8/layout/process3"/>
    <dgm:cxn modelId="{742D3917-CF9C-403A-937D-8149ADA510D8}" srcId="{25904A36-3A3E-4D03-9C6E-966FB72EB1DC}" destId="{9BEC2327-3781-4DF9-9A66-262D3B4A693A}" srcOrd="0" destOrd="0" parTransId="{C4AEFD4A-89E8-46F4-A40E-A33E827E47E6}" sibTransId="{6E05A235-F7B7-4606-8CE3-FD4471FD0708}"/>
    <dgm:cxn modelId="{7254B819-1E17-4BF6-BF5A-EFEE9B81D6FF}" type="presOf" srcId="{36FADDF6-9FC6-437B-BE6E-DA3C44072E17}" destId="{184E7875-BDC6-4690-9565-80452D748FC6}" srcOrd="0" destOrd="0" presId="urn:microsoft.com/office/officeart/2005/8/layout/process3"/>
    <dgm:cxn modelId="{8F6A0525-A8B2-4E74-899C-C921F5955FAF}" srcId="{E8166CDA-6966-4C85-9BB7-13EC839BD0DD}" destId="{ED412A60-055F-4EF9-9C2A-468529E83622}" srcOrd="0" destOrd="0" parTransId="{05C6F30F-22AE-423F-A73F-E1D2EE1F5BCA}" sibTransId="{A89BE631-124B-42DD-9356-28634988B7FA}"/>
    <dgm:cxn modelId="{D3720428-404D-42BE-B507-E5510E303E07}" type="presOf" srcId="{86A6D496-161C-48BB-93E0-E9E401B9BB93}" destId="{8B358503-3420-4F87-95FA-46130EBDA24C}" srcOrd="0" destOrd="1" presId="urn:microsoft.com/office/officeart/2005/8/layout/process3"/>
    <dgm:cxn modelId="{D636AE28-6D97-46E8-B128-9A2D9B22FB0A}" srcId="{25904A36-3A3E-4D03-9C6E-966FB72EB1DC}" destId="{54E7FED0-2ECE-42D8-831C-ECBA79E5AAB0}" srcOrd="1" destOrd="0" parTransId="{AD6E6461-B4C2-4881-89FE-C0E1E15CD45C}" sibTransId="{C2971A93-4724-4A3B-850F-7A4FAA19B948}"/>
    <dgm:cxn modelId="{8F5A022E-6F15-45D0-82CD-0569C416127C}" type="presOf" srcId="{9FC689B3-FC9E-410E-A7AF-36B135263B7C}" destId="{CA867F21-D94C-4E94-AD67-AEABBED2D02A}" srcOrd="0" destOrd="0" presId="urn:microsoft.com/office/officeart/2005/8/layout/process3"/>
    <dgm:cxn modelId="{55C5FF35-413B-4627-B9E1-80C54CA86DF8}" type="presOf" srcId="{ED412A60-055F-4EF9-9C2A-468529E83622}" destId="{AF658496-FF00-4833-9267-BBD6500A82AF}" srcOrd="0" destOrd="0" presId="urn:microsoft.com/office/officeart/2005/8/layout/process3"/>
    <dgm:cxn modelId="{A121CC40-FD9E-4BEF-AF2B-BF50D4934938}" srcId="{36FADDF6-9FC6-437B-BE6E-DA3C44072E17}" destId="{74951B2F-6C37-491E-ACF6-2FDDCAAEB040}" srcOrd="0" destOrd="0" parTransId="{A085A809-0EE5-40A8-8DEA-F2350AE62602}" sibTransId="{3ED4944E-51C8-4933-8AEB-DBC3EB792DDC}"/>
    <dgm:cxn modelId="{C422044F-23E9-45CA-AA88-6C19CA44A83D}" srcId="{ED412A60-055F-4EF9-9C2A-468529E83622}" destId="{9FC689B3-FC9E-410E-A7AF-36B135263B7C}" srcOrd="0" destOrd="0" parTransId="{FAC4ABCD-47DB-412E-B0B3-9F559EB17125}" sibTransId="{BCA7CD4F-7FC0-42B5-8EBE-4CA7B8CE75DA}"/>
    <dgm:cxn modelId="{EE95AC78-0323-4C3A-8338-2C58999FA9A7}" srcId="{E8166CDA-6966-4C85-9BB7-13EC839BD0DD}" destId="{36FADDF6-9FC6-437B-BE6E-DA3C44072E17}" srcOrd="2" destOrd="0" parTransId="{AF581436-7E42-4718-883B-14589E9971CC}" sibTransId="{62E1ACC2-3723-4A04-9F64-192290E3BBCC}"/>
    <dgm:cxn modelId="{636EEF58-EE25-4F25-A2B4-0EA8BC7BE6A7}" type="presOf" srcId="{E8166CDA-6966-4C85-9BB7-13EC839BD0DD}" destId="{092F0014-DF60-447F-91CC-327768399A37}" srcOrd="0" destOrd="0" presId="urn:microsoft.com/office/officeart/2005/8/layout/process3"/>
    <dgm:cxn modelId="{745DF981-4C45-477F-909A-F1180086245E}" type="presOf" srcId="{25904A36-3A3E-4D03-9C6E-966FB72EB1DC}" destId="{138E4A48-1833-48BA-80D3-31B15DC9994A}" srcOrd="0" destOrd="0" presId="urn:microsoft.com/office/officeart/2005/8/layout/process3"/>
    <dgm:cxn modelId="{03CF1491-AA32-480E-9231-F7FBA6D8BD82}" type="presOf" srcId="{9BEC2327-3781-4DF9-9A66-262D3B4A693A}" destId="{EF08A119-4681-40E7-917A-EF8B970EA2A5}" srcOrd="0" destOrd="0" presId="urn:microsoft.com/office/officeart/2005/8/layout/process3"/>
    <dgm:cxn modelId="{CA74FD96-2403-4507-8EDC-286F1A42E941}" type="presOf" srcId="{74951B2F-6C37-491E-ACF6-2FDDCAAEB040}" destId="{8B358503-3420-4F87-95FA-46130EBDA24C}" srcOrd="0" destOrd="0" presId="urn:microsoft.com/office/officeart/2005/8/layout/process3"/>
    <dgm:cxn modelId="{6FF878C0-AA17-45A7-B0F4-9A7D5F00A0AF}" type="presOf" srcId="{A89BE631-124B-42DD-9356-28634988B7FA}" destId="{0A7989FB-F496-46BA-835E-6CDD80B0A505}" srcOrd="1" destOrd="0" presId="urn:microsoft.com/office/officeart/2005/8/layout/process3"/>
    <dgm:cxn modelId="{420987C1-728F-49F5-8C5D-5389B2473173}" type="presOf" srcId="{36FADDF6-9FC6-437B-BE6E-DA3C44072E17}" destId="{1D782A4D-0B53-4C7D-BC6B-D8C30B4DFE57}" srcOrd="1" destOrd="0" presId="urn:microsoft.com/office/officeart/2005/8/layout/process3"/>
    <dgm:cxn modelId="{C813C9C6-ECB5-4A84-ADAB-7B55ECB8B2ED}" type="presOf" srcId="{D1C2208B-71BE-4ED7-99A3-6926BABE0299}" destId="{7EBCBBA3-C54B-4115-9F76-B964D26C883B}" srcOrd="0" destOrd="0" presId="urn:microsoft.com/office/officeart/2005/8/layout/process3"/>
    <dgm:cxn modelId="{166E46CC-A8C3-4527-869A-86AE83DFE95E}" srcId="{36FADDF6-9FC6-437B-BE6E-DA3C44072E17}" destId="{86A6D496-161C-48BB-93E0-E9E401B9BB93}" srcOrd="1" destOrd="0" parTransId="{B333B514-8F50-4CB4-B105-6D43738C8D38}" sibTransId="{4579F317-7894-4536-AFCD-4E8DE5DB5E72}"/>
    <dgm:cxn modelId="{76C0EECF-0547-459B-BB87-E97B4E701EAF}" type="presOf" srcId="{ED412A60-055F-4EF9-9C2A-468529E83622}" destId="{5CDD71FC-230D-4CCE-A73B-7B9B60ECEE4C}" srcOrd="1" destOrd="0" presId="urn:microsoft.com/office/officeart/2005/8/layout/process3"/>
    <dgm:cxn modelId="{B8DBA8DB-7CE7-4D04-AB6F-BCF7A32852E2}" type="presOf" srcId="{25904A36-3A3E-4D03-9C6E-966FB72EB1DC}" destId="{9288F70F-9FEF-4136-B39F-BC74351EA5ED}" srcOrd="1" destOrd="0" presId="urn:microsoft.com/office/officeart/2005/8/layout/process3"/>
    <dgm:cxn modelId="{252689DF-956A-4E33-AB63-A57BDAD50C84}" type="presOf" srcId="{A89BE631-124B-42DD-9356-28634988B7FA}" destId="{EB1F9850-7F61-45A8-977B-9A1843D9B70F}" srcOrd="0" destOrd="0" presId="urn:microsoft.com/office/officeart/2005/8/layout/process3"/>
    <dgm:cxn modelId="{38313DE0-1CD5-46E1-8BB5-93C70FB8A902}" srcId="{E8166CDA-6966-4C85-9BB7-13EC839BD0DD}" destId="{25904A36-3A3E-4D03-9C6E-966FB72EB1DC}" srcOrd="1" destOrd="0" parTransId="{CEE1DFAC-5B0E-4ECA-8E8C-0B8E6FA03CDA}" sibTransId="{D1C2208B-71BE-4ED7-99A3-6926BABE0299}"/>
    <dgm:cxn modelId="{ECD41CFF-5F1B-499D-9894-B81C671C2A3D}" type="presOf" srcId="{54E7FED0-2ECE-42D8-831C-ECBA79E5AAB0}" destId="{EF08A119-4681-40E7-917A-EF8B970EA2A5}" srcOrd="0" destOrd="1" presId="urn:microsoft.com/office/officeart/2005/8/layout/process3"/>
    <dgm:cxn modelId="{1E462108-4725-4911-AD3F-01F6C078848E}" type="presParOf" srcId="{092F0014-DF60-447F-91CC-327768399A37}" destId="{86F7216E-C165-433C-9D26-A36D8E56A3ED}" srcOrd="0" destOrd="0" presId="urn:microsoft.com/office/officeart/2005/8/layout/process3"/>
    <dgm:cxn modelId="{3A667BA6-9DC6-4680-9257-EC7E2F3CE716}" type="presParOf" srcId="{86F7216E-C165-433C-9D26-A36D8E56A3ED}" destId="{AF658496-FF00-4833-9267-BBD6500A82AF}" srcOrd="0" destOrd="0" presId="urn:microsoft.com/office/officeart/2005/8/layout/process3"/>
    <dgm:cxn modelId="{4C90B01C-EEDE-4972-A62E-79F268D39657}" type="presParOf" srcId="{86F7216E-C165-433C-9D26-A36D8E56A3ED}" destId="{5CDD71FC-230D-4CCE-A73B-7B9B60ECEE4C}" srcOrd="1" destOrd="0" presId="urn:microsoft.com/office/officeart/2005/8/layout/process3"/>
    <dgm:cxn modelId="{16B04C2C-5182-43C0-9F98-8A54634E88DB}" type="presParOf" srcId="{86F7216E-C165-433C-9D26-A36D8E56A3ED}" destId="{CA867F21-D94C-4E94-AD67-AEABBED2D02A}" srcOrd="2" destOrd="0" presId="urn:microsoft.com/office/officeart/2005/8/layout/process3"/>
    <dgm:cxn modelId="{B307FE6B-2BA6-4A36-B2AA-239BE24F5932}" type="presParOf" srcId="{092F0014-DF60-447F-91CC-327768399A37}" destId="{EB1F9850-7F61-45A8-977B-9A1843D9B70F}" srcOrd="1" destOrd="0" presId="urn:microsoft.com/office/officeart/2005/8/layout/process3"/>
    <dgm:cxn modelId="{4F51758C-4B49-443E-8D08-19900D2CB136}" type="presParOf" srcId="{EB1F9850-7F61-45A8-977B-9A1843D9B70F}" destId="{0A7989FB-F496-46BA-835E-6CDD80B0A505}" srcOrd="0" destOrd="0" presId="urn:microsoft.com/office/officeart/2005/8/layout/process3"/>
    <dgm:cxn modelId="{E8E0C9FE-E312-47FA-88D0-278C1C5B773B}" type="presParOf" srcId="{092F0014-DF60-447F-91CC-327768399A37}" destId="{1903E395-A605-43C8-B464-B629297F26BA}" srcOrd="2" destOrd="0" presId="urn:microsoft.com/office/officeart/2005/8/layout/process3"/>
    <dgm:cxn modelId="{69D26532-9426-4E3A-834D-0C8D462B08CB}" type="presParOf" srcId="{1903E395-A605-43C8-B464-B629297F26BA}" destId="{138E4A48-1833-48BA-80D3-31B15DC9994A}" srcOrd="0" destOrd="0" presId="urn:microsoft.com/office/officeart/2005/8/layout/process3"/>
    <dgm:cxn modelId="{5CBD778B-2FA8-434B-A5DD-33EDC72E1584}" type="presParOf" srcId="{1903E395-A605-43C8-B464-B629297F26BA}" destId="{9288F70F-9FEF-4136-B39F-BC74351EA5ED}" srcOrd="1" destOrd="0" presId="urn:microsoft.com/office/officeart/2005/8/layout/process3"/>
    <dgm:cxn modelId="{8B847E23-0ACA-4AA0-B545-8C4FD921C11D}" type="presParOf" srcId="{1903E395-A605-43C8-B464-B629297F26BA}" destId="{EF08A119-4681-40E7-917A-EF8B970EA2A5}" srcOrd="2" destOrd="0" presId="urn:microsoft.com/office/officeart/2005/8/layout/process3"/>
    <dgm:cxn modelId="{91451A9B-608D-491D-8410-6D69E729A28E}" type="presParOf" srcId="{092F0014-DF60-447F-91CC-327768399A37}" destId="{7EBCBBA3-C54B-4115-9F76-B964D26C883B}" srcOrd="3" destOrd="0" presId="urn:microsoft.com/office/officeart/2005/8/layout/process3"/>
    <dgm:cxn modelId="{34E261EB-3110-4A56-813A-227886B0F264}" type="presParOf" srcId="{7EBCBBA3-C54B-4115-9F76-B964D26C883B}" destId="{0CEA05C0-E37A-4D52-B1E1-18C9379E66F6}" srcOrd="0" destOrd="0" presId="urn:microsoft.com/office/officeart/2005/8/layout/process3"/>
    <dgm:cxn modelId="{96CF35B5-4454-4439-92C7-4D6E854EE9AE}" type="presParOf" srcId="{092F0014-DF60-447F-91CC-327768399A37}" destId="{F429FB67-A50B-48B7-AAB0-40553B122FC3}" srcOrd="4" destOrd="0" presId="urn:microsoft.com/office/officeart/2005/8/layout/process3"/>
    <dgm:cxn modelId="{6BA7F0FA-60A7-4BF9-90F6-FAD50BAC9A74}" type="presParOf" srcId="{F429FB67-A50B-48B7-AAB0-40553B122FC3}" destId="{184E7875-BDC6-4690-9565-80452D748FC6}" srcOrd="0" destOrd="0" presId="urn:microsoft.com/office/officeart/2005/8/layout/process3"/>
    <dgm:cxn modelId="{C3D7718F-CE3D-4D8C-86CE-36B13EFDE6DE}" type="presParOf" srcId="{F429FB67-A50B-48B7-AAB0-40553B122FC3}" destId="{1D782A4D-0B53-4C7D-BC6B-D8C30B4DFE57}" srcOrd="1" destOrd="0" presId="urn:microsoft.com/office/officeart/2005/8/layout/process3"/>
    <dgm:cxn modelId="{FA1708A0-CF9F-40AE-88DE-5166A548C872}" type="presParOf" srcId="{F429FB67-A50B-48B7-AAB0-40553B122FC3}" destId="{8B358503-3420-4F87-95FA-46130EBDA24C}"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F1BCC3-9BB9-4C4D-B7DF-C16F115C8CA8}"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86CE2BA5-4EB3-4493-A025-1E2AB7237F78}">
      <dgm:prSet phldrT="[Text]" custT="1"/>
      <dgm:spPr/>
      <dgm:t>
        <a:bodyPr/>
        <a:lstStyle/>
        <a:p>
          <a:r>
            <a:rPr lang="en-US" sz="1400" dirty="0"/>
            <a:t>Environment/</a:t>
          </a:r>
        </a:p>
        <a:p>
          <a:r>
            <a:rPr lang="en-US" sz="1400" dirty="0"/>
            <a:t>Biology</a:t>
          </a:r>
        </a:p>
      </dgm:t>
    </dgm:pt>
    <dgm:pt modelId="{90D5922A-8837-4F6E-B947-0805C10B54EF}" type="parTrans" cxnId="{7501A92C-9435-4C10-AC03-938316B27C68}">
      <dgm:prSet/>
      <dgm:spPr/>
      <dgm:t>
        <a:bodyPr/>
        <a:lstStyle/>
        <a:p>
          <a:endParaRPr lang="en-US"/>
        </a:p>
      </dgm:t>
    </dgm:pt>
    <dgm:pt modelId="{C9C3FCA9-714C-4595-8EEE-8ABA2D527DEB}" type="sibTrans" cxnId="{7501A92C-9435-4C10-AC03-938316B27C68}">
      <dgm:prSet/>
      <dgm:spPr/>
      <dgm:t>
        <a:bodyPr/>
        <a:lstStyle/>
        <a:p>
          <a:endParaRPr lang="en-US"/>
        </a:p>
      </dgm:t>
    </dgm:pt>
    <dgm:pt modelId="{CAD6E463-7D62-47CB-993C-E53DB16BEA8C}">
      <dgm:prSet phldrT="[Text]" custT="1"/>
      <dgm:spPr/>
      <dgm:t>
        <a:bodyPr/>
        <a:lstStyle/>
        <a:p>
          <a:r>
            <a:rPr lang="en-US" sz="1600" dirty="0"/>
            <a:t>Client Process</a:t>
          </a:r>
        </a:p>
      </dgm:t>
    </dgm:pt>
    <dgm:pt modelId="{69CA0073-F61C-484A-8928-ED4D71C97710}" type="parTrans" cxnId="{9A396532-636D-45E1-9748-26B096949DE4}">
      <dgm:prSet/>
      <dgm:spPr/>
      <dgm:t>
        <a:bodyPr/>
        <a:lstStyle/>
        <a:p>
          <a:endParaRPr lang="en-US"/>
        </a:p>
      </dgm:t>
    </dgm:pt>
    <dgm:pt modelId="{F8C7564D-D76C-44DF-AA78-DCE999681303}" type="sibTrans" cxnId="{9A396532-636D-45E1-9748-26B096949DE4}">
      <dgm:prSet/>
      <dgm:spPr/>
      <dgm:t>
        <a:bodyPr/>
        <a:lstStyle/>
        <a:p>
          <a:endParaRPr lang="en-US"/>
        </a:p>
      </dgm:t>
    </dgm:pt>
    <dgm:pt modelId="{48E156EF-7112-4928-9AAD-1116BCC3CC8F}">
      <dgm:prSet phldrT="[Text]" custT="1"/>
      <dgm:spPr/>
      <dgm:t>
        <a:bodyPr/>
        <a:lstStyle/>
        <a:p>
          <a:r>
            <a:rPr lang="en-US" sz="1400" dirty="0"/>
            <a:t>Treatment and Therapist</a:t>
          </a:r>
        </a:p>
      </dgm:t>
    </dgm:pt>
    <dgm:pt modelId="{37E1F564-7507-47AC-BC14-1B0EA449FB88}" type="parTrans" cxnId="{58976268-9DD9-4446-BD60-3137EEBB5909}">
      <dgm:prSet/>
      <dgm:spPr/>
      <dgm:t>
        <a:bodyPr/>
        <a:lstStyle/>
        <a:p>
          <a:endParaRPr lang="en-US"/>
        </a:p>
      </dgm:t>
    </dgm:pt>
    <dgm:pt modelId="{8EC57966-4336-47C1-B9BB-030E21E81894}" type="sibTrans" cxnId="{58976268-9DD9-4446-BD60-3137EEBB5909}">
      <dgm:prSet/>
      <dgm:spPr/>
      <dgm:t>
        <a:bodyPr/>
        <a:lstStyle/>
        <a:p>
          <a:endParaRPr lang="en-US"/>
        </a:p>
      </dgm:t>
    </dgm:pt>
    <dgm:pt modelId="{A562091A-51CA-4D17-AF21-89EF4CC48599}">
      <dgm:prSet phldrT="[Text]" custT="1"/>
      <dgm:spPr/>
      <dgm:t>
        <a:bodyPr/>
        <a:lstStyle/>
        <a:p>
          <a:r>
            <a:rPr lang="en-US" sz="1600" dirty="0"/>
            <a:t>Client Process</a:t>
          </a:r>
        </a:p>
      </dgm:t>
    </dgm:pt>
    <dgm:pt modelId="{25A72592-81EC-4A68-9413-B420C6E51E49}" type="parTrans" cxnId="{6A3D92F5-C0D8-4159-8C8C-291DC4A69351}">
      <dgm:prSet/>
      <dgm:spPr/>
      <dgm:t>
        <a:bodyPr/>
        <a:lstStyle/>
        <a:p>
          <a:endParaRPr lang="en-US"/>
        </a:p>
      </dgm:t>
    </dgm:pt>
    <dgm:pt modelId="{334ED455-8B2E-4C37-84B3-3B80CB435717}" type="sibTrans" cxnId="{6A3D92F5-C0D8-4159-8C8C-291DC4A69351}">
      <dgm:prSet/>
      <dgm:spPr/>
      <dgm:t>
        <a:bodyPr/>
        <a:lstStyle/>
        <a:p>
          <a:endParaRPr lang="en-US"/>
        </a:p>
      </dgm:t>
    </dgm:pt>
    <dgm:pt modelId="{CE6942CF-9EC4-4342-84E3-1D2E52EE95D3}">
      <dgm:prSet phldrT="[Text]" custT="1"/>
      <dgm:spPr/>
      <dgm:t>
        <a:bodyPr/>
        <a:lstStyle/>
        <a:p>
          <a:r>
            <a:rPr lang="en-US" sz="1400" dirty="0"/>
            <a:t>Support</a:t>
          </a:r>
        </a:p>
      </dgm:t>
    </dgm:pt>
    <dgm:pt modelId="{FBDA797D-CA62-431D-BCDE-C2B448182736}" type="parTrans" cxnId="{DAAB8D29-E28D-47F4-9493-E7172B28FE4D}">
      <dgm:prSet/>
      <dgm:spPr/>
      <dgm:t>
        <a:bodyPr/>
        <a:lstStyle/>
        <a:p>
          <a:endParaRPr lang="en-US"/>
        </a:p>
      </dgm:t>
    </dgm:pt>
    <dgm:pt modelId="{B687023B-E44C-48B9-898C-A85490FD2547}" type="sibTrans" cxnId="{DAAB8D29-E28D-47F4-9493-E7172B28FE4D}">
      <dgm:prSet/>
      <dgm:spPr/>
      <dgm:t>
        <a:bodyPr/>
        <a:lstStyle/>
        <a:p>
          <a:endParaRPr lang="en-US"/>
        </a:p>
      </dgm:t>
    </dgm:pt>
    <dgm:pt modelId="{76EA2F7F-48C5-483E-90EF-8C9DA22CC0C6}">
      <dgm:prSet phldrT="[Text]" custT="1"/>
      <dgm:spPr/>
      <dgm:t>
        <a:bodyPr/>
        <a:lstStyle/>
        <a:p>
          <a:r>
            <a:rPr lang="en-US" sz="1600" dirty="0"/>
            <a:t>Client Process</a:t>
          </a:r>
        </a:p>
      </dgm:t>
    </dgm:pt>
    <dgm:pt modelId="{657C3CE3-A960-4ECD-9BBE-1783AEA0D17C}" type="parTrans" cxnId="{8141C19C-9909-484C-9765-015DB67BF2F5}">
      <dgm:prSet/>
      <dgm:spPr/>
      <dgm:t>
        <a:bodyPr/>
        <a:lstStyle/>
        <a:p>
          <a:endParaRPr lang="en-US"/>
        </a:p>
      </dgm:t>
    </dgm:pt>
    <dgm:pt modelId="{3237F8B4-E3AD-4E09-8242-AAD8F885B8A6}" type="sibTrans" cxnId="{8141C19C-9909-484C-9765-015DB67BF2F5}">
      <dgm:prSet/>
      <dgm:spPr/>
      <dgm:t>
        <a:bodyPr/>
        <a:lstStyle/>
        <a:p>
          <a:endParaRPr lang="en-US"/>
        </a:p>
      </dgm:t>
    </dgm:pt>
    <dgm:pt modelId="{C2160BE3-F886-4475-A607-80A589EF8071}">
      <dgm:prSet phldrT="[Text]" custT="1"/>
      <dgm:spPr/>
      <dgm:t>
        <a:bodyPr/>
        <a:lstStyle/>
        <a:p>
          <a:r>
            <a:rPr lang="en-US" sz="1600" dirty="0"/>
            <a:t>Motivation</a:t>
          </a:r>
        </a:p>
      </dgm:t>
    </dgm:pt>
    <dgm:pt modelId="{F1B3714E-9EB7-4C40-9770-D59FF0E1E81F}" type="parTrans" cxnId="{2B057C74-03A3-4089-B6A1-84DE14C49696}">
      <dgm:prSet/>
      <dgm:spPr/>
      <dgm:t>
        <a:bodyPr/>
        <a:lstStyle/>
        <a:p>
          <a:endParaRPr lang="en-US"/>
        </a:p>
      </dgm:t>
    </dgm:pt>
    <dgm:pt modelId="{D1A1FAC8-8481-425D-8C95-8DDC5CDF4E9F}" type="sibTrans" cxnId="{2B057C74-03A3-4089-B6A1-84DE14C49696}">
      <dgm:prSet/>
      <dgm:spPr/>
      <dgm:t>
        <a:bodyPr/>
        <a:lstStyle/>
        <a:p>
          <a:endParaRPr lang="en-US"/>
        </a:p>
      </dgm:t>
    </dgm:pt>
    <dgm:pt modelId="{DDEC19A0-946D-4D83-AC79-BBF83ECB1E31}">
      <dgm:prSet phldrT="[Text]" custT="1"/>
      <dgm:spPr/>
      <dgm:t>
        <a:bodyPr/>
        <a:lstStyle/>
        <a:p>
          <a:r>
            <a:rPr lang="en-US" sz="1600" dirty="0"/>
            <a:t>Efficacy</a:t>
          </a:r>
        </a:p>
      </dgm:t>
    </dgm:pt>
    <dgm:pt modelId="{302B756C-8988-42F8-B2F5-7726888201B8}" type="parTrans" cxnId="{237BB82F-08BA-4AA2-AFDE-6E40ABFA5358}">
      <dgm:prSet/>
      <dgm:spPr/>
      <dgm:t>
        <a:bodyPr/>
        <a:lstStyle/>
        <a:p>
          <a:endParaRPr lang="en-US"/>
        </a:p>
      </dgm:t>
    </dgm:pt>
    <dgm:pt modelId="{6F9A4B46-0781-42F3-9FBF-0F53387D1F3E}" type="sibTrans" cxnId="{237BB82F-08BA-4AA2-AFDE-6E40ABFA5358}">
      <dgm:prSet/>
      <dgm:spPr/>
      <dgm:t>
        <a:bodyPr/>
        <a:lstStyle/>
        <a:p>
          <a:endParaRPr lang="en-US"/>
        </a:p>
      </dgm:t>
    </dgm:pt>
    <dgm:pt modelId="{AE3EED04-936F-4189-ACDA-845E5C2720FC}">
      <dgm:prSet phldrT="[Text]" custT="1"/>
      <dgm:spPr/>
      <dgm:t>
        <a:bodyPr/>
        <a:lstStyle/>
        <a:p>
          <a:r>
            <a:rPr lang="en-US" sz="1600" dirty="0"/>
            <a:t>Engagement</a:t>
          </a:r>
        </a:p>
      </dgm:t>
    </dgm:pt>
    <dgm:pt modelId="{41F80DDA-3BE3-4C56-A8D1-CDB0234ABC77}" type="parTrans" cxnId="{5EBF6197-342C-4999-8E40-ED4FC3D2DF6C}">
      <dgm:prSet/>
      <dgm:spPr/>
      <dgm:t>
        <a:bodyPr/>
        <a:lstStyle/>
        <a:p>
          <a:endParaRPr lang="en-US"/>
        </a:p>
      </dgm:t>
    </dgm:pt>
    <dgm:pt modelId="{12622F0D-E82F-4B34-97EF-966565A7EBF6}" type="sibTrans" cxnId="{5EBF6197-342C-4999-8E40-ED4FC3D2DF6C}">
      <dgm:prSet/>
      <dgm:spPr/>
      <dgm:t>
        <a:bodyPr/>
        <a:lstStyle/>
        <a:p>
          <a:endParaRPr lang="en-US"/>
        </a:p>
      </dgm:t>
    </dgm:pt>
    <dgm:pt modelId="{F9DEDEB9-D664-4389-A0D7-0649CB3122A9}">
      <dgm:prSet phldrT="[Text]" custT="1"/>
      <dgm:spPr/>
      <dgm:t>
        <a:bodyPr/>
        <a:lstStyle/>
        <a:p>
          <a:r>
            <a:rPr lang="en-US" sz="1600" dirty="0"/>
            <a:t>Self-Regulation</a:t>
          </a:r>
        </a:p>
      </dgm:t>
    </dgm:pt>
    <dgm:pt modelId="{22BA7818-4F81-4A98-B846-4BD5FB3770F1}" type="parTrans" cxnId="{794EE3D7-BE14-4947-A44B-678BE7CBCD20}">
      <dgm:prSet/>
      <dgm:spPr/>
      <dgm:t>
        <a:bodyPr/>
        <a:lstStyle/>
        <a:p>
          <a:endParaRPr lang="en-US"/>
        </a:p>
      </dgm:t>
    </dgm:pt>
    <dgm:pt modelId="{93286DBC-97EB-43C8-A540-4CA576FD2658}" type="sibTrans" cxnId="{794EE3D7-BE14-4947-A44B-678BE7CBCD20}">
      <dgm:prSet/>
      <dgm:spPr/>
      <dgm:t>
        <a:bodyPr/>
        <a:lstStyle/>
        <a:p>
          <a:endParaRPr lang="en-US"/>
        </a:p>
      </dgm:t>
    </dgm:pt>
    <dgm:pt modelId="{55971BCD-F4E4-4E0E-A506-BD84033E59D5}">
      <dgm:prSet phldrT="[Text]" custT="1"/>
      <dgm:spPr/>
      <dgm:t>
        <a:bodyPr/>
        <a:lstStyle/>
        <a:p>
          <a:r>
            <a:rPr lang="en-US" sz="1600" dirty="0"/>
            <a:t>Multiple problems</a:t>
          </a:r>
        </a:p>
      </dgm:t>
    </dgm:pt>
    <dgm:pt modelId="{7EC57051-FF22-4D23-BF0F-676D7500D927}" type="parTrans" cxnId="{BA3BFCBB-836F-4D1C-820F-6034124CAE9D}">
      <dgm:prSet/>
      <dgm:spPr/>
      <dgm:t>
        <a:bodyPr/>
        <a:lstStyle/>
        <a:p>
          <a:endParaRPr lang="en-US"/>
        </a:p>
      </dgm:t>
    </dgm:pt>
    <dgm:pt modelId="{29D98D9E-C15C-4C50-A76A-2CE97C23F880}" type="sibTrans" cxnId="{BA3BFCBB-836F-4D1C-820F-6034124CAE9D}">
      <dgm:prSet/>
      <dgm:spPr/>
      <dgm:t>
        <a:bodyPr/>
        <a:lstStyle/>
        <a:p>
          <a:endParaRPr lang="en-US"/>
        </a:p>
      </dgm:t>
    </dgm:pt>
    <dgm:pt modelId="{EE0A063C-ECCB-4EA7-97DE-6DA0B7C7645B}">
      <dgm:prSet phldrT="[Text]" custT="1"/>
      <dgm:spPr/>
      <dgm:t>
        <a:bodyPr/>
        <a:lstStyle/>
        <a:p>
          <a:r>
            <a:rPr lang="en-US" sz="1600" dirty="0"/>
            <a:t>Efficacy</a:t>
          </a:r>
        </a:p>
      </dgm:t>
    </dgm:pt>
    <dgm:pt modelId="{357978C7-9292-4892-BE4B-C7309B664D6B}" type="parTrans" cxnId="{59B7A372-91D1-4947-A73C-23B7D7A1B3A7}">
      <dgm:prSet/>
      <dgm:spPr/>
      <dgm:t>
        <a:bodyPr/>
        <a:lstStyle/>
        <a:p>
          <a:endParaRPr lang="en-US"/>
        </a:p>
      </dgm:t>
    </dgm:pt>
    <dgm:pt modelId="{633AE5F2-0A7B-47BA-AB3D-676C69EFB987}" type="sibTrans" cxnId="{59B7A372-91D1-4947-A73C-23B7D7A1B3A7}">
      <dgm:prSet/>
      <dgm:spPr/>
      <dgm:t>
        <a:bodyPr/>
        <a:lstStyle/>
        <a:p>
          <a:endParaRPr lang="en-US"/>
        </a:p>
      </dgm:t>
    </dgm:pt>
    <dgm:pt modelId="{860BFA8A-26BD-496D-A94C-AC8C3A34AC96}">
      <dgm:prSet phldrT="[Text]" custT="1"/>
      <dgm:spPr/>
      <dgm:t>
        <a:bodyPr/>
        <a:lstStyle/>
        <a:p>
          <a:r>
            <a:rPr lang="en-US" sz="1600" dirty="0"/>
            <a:t>Support systems</a:t>
          </a:r>
        </a:p>
      </dgm:t>
    </dgm:pt>
    <dgm:pt modelId="{5AEEF86F-8685-4C60-A42D-43FE7A198369}" type="parTrans" cxnId="{43437C74-ABE0-4F06-864E-B83009837D98}">
      <dgm:prSet/>
      <dgm:spPr/>
      <dgm:t>
        <a:bodyPr/>
        <a:lstStyle/>
        <a:p>
          <a:endParaRPr lang="en-US"/>
        </a:p>
      </dgm:t>
    </dgm:pt>
    <dgm:pt modelId="{01753D5D-A593-477A-A33F-13C282419D1C}" type="sibTrans" cxnId="{43437C74-ABE0-4F06-864E-B83009837D98}">
      <dgm:prSet/>
      <dgm:spPr/>
      <dgm:t>
        <a:bodyPr/>
        <a:lstStyle/>
        <a:p>
          <a:endParaRPr lang="en-US"/>
        </a:p>
      </dgm:t>
    </dgm:pt>
    <dgm:pt modelId="{B8377330-BDFC-415D-BB50-D1B3975AE093}">
      <dgm:prSet phldrT="[Text]" custT="1"/>
      <dgm:spPr/>
      <dgm:t>
        <a:bodyPr/>
        <a:lstStyle/>
        <a:p>
          <a:r>
            <a:rPr lang="en-US" sz="1600" dirty="0"/>
            <a:t>Multiple Problems</a:t>
          </a:r>
        </a:p>
      </dgm:t>
    </dgm:pt>
    <dgm:pt modelId="{70E17902-26CF-4614-8A43-9B885CF51E0B}" type="parTrans" cxnId="{8CDB712F-5802-4190-98AD-450A455CCC1B}">
      <dgm:prSet/>
      <dgm:spPr/>
      <dgm:t>
        <a:bodyPr/>
        <a:lstStyle/>
        <a:p>
          <a:endParaRPr lang="en-US"/>
        </a:p>
      </dgm:t>
    </dgm:pt>
    <dgm:pt modelId="{AFBF44AA-1B45-46AB-B3C9-FD1F9B8FE95B}" type="sibTrans" cxnId="{8CDB712F-5802-4190-98AD-450A455CCC1B}">
      <dgm:prSet/>
      <dgm:spPr/>
      <dgm:t>
        <a:bodyPr/>
        <a:lstStyle/>
        <a:p>
          <a:endParaRPr lang="en-US"/>
        </a:p>
      </dgm:t>
    </dgm:pt>
    <dgm:pt modelId="{6784AB33-E017-4920-AB57-2C053481A68E}">
      <dgm:prSet phldrT="[Text]" custT="1"/>
      <dgm:spPr/>
      <dgm:t>
        <a:bodyPr/>
        <a:lstStyle/>
        <a:p>
          <a:r>
            <a:rPr lang="en-US" sz="1600" dirty="0"/>
            <a:t>Self-Regulation</a:t>
          </a:r>
        </a:p>
      </dgm:t>
    </dgm:pt>
    <dgm:pt modelId="{30F46B25-ED58-4771-9988-9293DC6516FE}" type="parTrans" cxnId="{30520CF9-0968-444E-B78E-05DDAE87A4A6}">
      <dgm:prSet/>
      <dgm:spPr/>
      <dgm:t>
        <a:bodyPr/>
        <a:lstStyle/>
        <a:p>
          <a:endParaRPr lang="en-US"/>
        </a:p>
      </dgm:t>
    </dgm:pt>
    <dgm:pt modelId="{9FF52701-A681-429D-BEAB-9C9310B80C46}" type="sibTrans" cxnId="{30520CF9-0968-444E-B78E-05DDAE87A4A6}">
      <dgm:prSet/>
      <dgm:spPr/>
      <dgm:t>
        <a:bodyPr/>
        <a:lstStyle/>
        <a:p>
          <a:endParaRPr lang="en-US"/>
        </a:p>
      </dgm:t>
    </dgm:pt>
    <dgm:pt modelId="{D8121188-FA7F-4EA9-9F79-5B4AEA6B7A6D}">
      <dgm:prSet phldrT="[Text]" custT="1"/>
      <dgm:spPr/>
      <dgm:t>
        <a:bodyPr/>
        <a:lstStyle/>
        <a:p>
          <a:r>
            <a:rPr lang="en-US" sz="1600" dirty="0"/>
            <a:t>Support Systems</a:t>
          </a:r>
        </a:p>
      </dgm:t>
    </dgm:pt>
    <dgm:pt modelId="{54C40755-AB39-466A-B266-23275799ED7F}" type="parTrans" cxnId="{22D8207D-838B-4C0F-A889-7CE88AEFAA6D}">
      <dgm:prSet/>
      <dgm:spPr/>
      <dgm:t>
        <a:bodyPr/>
        <a:lstStyle/>
        <a:p>
          <a:endParaRPr lang="en-US"/>
        </a:p>
      </dgm:t>
    </dgm:pt>
    <dgm:pt modelId="{0DB9022B-62C2-4038-8667-594704222250}" type="sibTrans" cxnId="{22D8207D-838B-4C0F-A889-7CE88AEFAA6D}">
      <dgm:prSet/>
      <dgm:spPr/>
      <dgm:t>
        <a:bodyPr/>
        <a:lstStyle/>
        <a:p>
          <a:endParaRPr lang="en-US"/>
        </a:p>
      </dgm:t>
    </dgm:pt>
    <dgm:pt modelId="{B799434B-6F8D-4E1A-9012-B094B4EDE00F}">
      <dgm:prSet phldrT="[Text]" custT="1"/>
      <dgm:spPr/>
      <dgm:t>
        <a:bodyPr/>
        <a:lstStyle/>
        <a:p>
          <a:r>
            <a:rPr lang="en-US" sz="1600" dirty="0"/>
            <a:t>Self Regulation</a:t>
          </a:r>
        </a:p>
      </dgm:t>
    </dgm:pt>
    <dgm:pt modelId="{8C9EBC31-55E0-4D01-A452-C7791BEAB687}" type="parTrans" cxnId="{4D781F80-F73A-45C2-899A-C3A969257828}">
      <dgm:prSet/>
      <dgm:spPr/>
      <dgm:t>
        <a:bodyPr/>
        <a:lstStyle/>
        <a:p>
          <a:endParaRPr lang="en-US"/>
        </a:p>
      </dgm:t>
    </dgm:pt>
    <dgm:pt modelId="{2103DE64-9403-4DF9-B419-0E45864E754C}" type="sibTrans" cxnId="{4D781F80-F73A-45C2-899A-C3A969257828}">
      <dgm:prSet/>
      <dgm:spPr/>
      <dgm:t>
        <a:bodyPr/>
        <a:lstStyle/>
        <a:p>
          <a:endParaRPr lang="en-US"/>
        </a:p>
      </dgm:t>
    </dgm:pt>
    <dgm:pt modelId="{A6CF4F96-C21E-420E-905F-64800FA8AED4}">
      <dgm:prSet phldrT="[Text]" custT="1"/>
      <dgm:spPr/>
      <dgm:t>
        <a:bodyPr/>
        <a:lstStyle/>
        <a:p>
          <a:r>
            <a:rPr lang="en-US" sz="1600" dirty="0"/>
            <a:t>Pressures from policy, others</a:t>
          </a:r>
        </a:p>
      </dgm:t>
    </dgm:pt>
    <dgm:pt modelId="{74EC7EA0-F0B9-4B51-BA26-3E9A476600B6}" type="parTrans" cxnId="{B64542DD-ABDA-4395-99EF-CD341875757B}">
      <dgm:prSet/>
      <dgm:spPr/>
      <dgm:t>
        <a:bodyPr/>
        <a:lstStyle/>
        <a:p>
          <a:endParaRPr lang="en-US"/>
        </a:p>
      </dgm:t>
    </dgm:pt>
    <dgm:pt modelId="{4CCBC6CF-A8D2-4590-8D71-B96DDDFBD70F}" type="sibTrans" cxnId="{B64542DD-ABDA-4395-99EF-CD341875757B}">
      <dgm:prSet/>
      <dgm:spPr/>
      <dgm:t>
        <a:bodyPr/>
        <a:lstStyle/>
        <a:p>
          <a:endParaRPr lang="en-US"/>
        </a:p>
      </dgm:t>
    </dgm:pt>
    <dgm:pt modelId="{C2802111-A8EC-4361-8FAF-DF3DF2ECA56D}">
      <dgm:prSet phldrT="[Text]" custT="1"/>
      <dgm:spPr/>
      <dgm:t>
        <a:bodyPr/>
        <a:lstStyle/>
        <a:p>
          <a:r>
            <a:rPr lang="en-US" sz="1600" dirty="0"/>
            <a:t>teachable moments</a:t>
          </a:r>
        </a:p>
      </dgm:t>
    </dgm:pt>
    <dgm:pt modelId="{A54F45B9-856E-4AB8-AE9B-AEDCE2868ACB}" type="parTrans" cxnId="{0CD38B17-FB79-4014-816F-219EC45E8A27}">
      <dgm:prSet/>
      <dgm:spPr/>
      <dgm:t>
        <a:bodyPr/>
        <a:lstStyle/>
        <a:p>
          <a:endParaRPr lang="en-US"/>
        </a:p>
      </dgm:t>
    </dgm:pt>
    <dgm:pt modelId="{1FB44FC1-5CFC-4495-A8B4-4AF4E9DAC7FD}" type="sibTrans" cxnId="{0CD38B17-FB79-4014-816F-219EC45E8A27}">
      <dgm:prSet/>
      <dgm:spPr/>
      <dgm:t>
        <a:bodyPr/>
        <a:lstStyle/>
        <a:p>
          <a:endParaRPr lang="en-US"/>
        </a:p>
      </dgm:t>
    </dgm:pt>
    <dgm:pt modelId="{F5892505-7926-4485-8926-D435959277C6}" type="pres">
      <dgm:prSet presAssocID="{74F1BCC3-9BB9-4C4D-B7DF-C16F115C8CA8}" presName="linearFlow" presStyleCnt="0">
        <dgm:presLayoutVars>
          <dgm:dir/>
          <dgm:animLvl val="lvl"/>
          <dgm:resizeHandles val="exact"/>
        </dgm:presLayoutVars>
      </dgm:prSet>
      <dgm:spPr/>
    </dgm:pt>
    <dgm:pt modelId="{8598020E-4BF1-48CD-872F-4200C8048A29}" type="pres">
      <dgm:prSet presAssocID="{86CE2BA5-4EB3-4493-A025-1E2AB7237F78}" presName="composite" presStyleCnt="0"/>
      <dgm:spPr/>
    </dgm:pt>
    <dgm:pt modelId="{AA9941B1-3A94-435F-98FA-6CA9B6ABA43B}" type="pres">
      <dgm:prSet presAssocID="{86CE2BA5-4EB3-4493-A025-1E2AB7237F78}" presName="parTx" presStyleLbl="node1" presStyleIdx="0" presStyleCnt="3">
        <dgm:presLayoutVars>
          <dgm:chMax val="0"/>
          <dgm:chPref val="0"/>
          <dgm:bulletEnabled val="1"/>
        </dgm:presLayoutVars>
      </dgm:prSet>
      <dgm:spPr/>
    </dgm:pt>
    <dgm:pt modelId="{48110475-46D9-4ABA-B009-EC51AE166440}" type="pres">
      <dgm:prSet presAssocID="{86CE2BA5-4EB3-4493-A025-1E2AB7237F78}" presName="parSh" presStyleLbl="node1" presStyleIdx="0" presStyleCnt="3" custScaleX="106160" custScaleY="211289" custLinFactNeighborX="2288" custLinFactNeighborY="7024"/>
      <dgm:spPr/>
    </dgm:pt>
    <dgm:pt modelId="{5179BEB8-D230-43E2-9086-AEE73AF1BF72}" type="pres">
      <dgm:prSet presAssocID="{86CE2BA5-4EB3-4493-A025-1E2AB7237F78}" presName="desTx" presStyleLbl="fgAcc1" presStyleIdx="0" presStyleCnt="3" custScaleX="132328" custScaleY="105370">
        <dgm:presLayoutVars>
          <dgm:bulletEnabled val="1"/>
        </dgm:presLayoutVars>
      </dgm:prSet>
      <dgm:spPr/>
    </dgm:pt>
    <dgm:pt modelId="{D09D7481-FF04-427E-B5EC-9B4C7CD0143A}" type="pres">
      <dgm:prSet presAssocID="{C9C3FCA9-714C-4595-8EEE-8ABA2D527DEB}" presName="sibTrans" presStyleLbl="sibTrans2D1" presStyleIdx="0" presStyleCnt="2" custScaleX="97580" custScaleY="127511"/>
      <dgm:spPr/>
    </dgm:pt>
    <dgm:pt modelId="{E30369ED-0ADF-4ADD-B74B-4CBF0ED8D3BC}" type="pres">
      <dgm:prSet presAssocID="{C9C3FCA9-714C-4595-8EEE-8ABA2D527DEB}" presName="connTx" presStyleLbl="sibTrans2D1" presStyleIdx="0" presStyleCnt="2"/>
      <dgm:spPr/>
    </dgm:pt>
    <dgm:pt modelId="{A0B0D95D-78A9-4A38-9A6E-1752642DD462}" type="pres">
      <dgm:prSet presAssocID="{48E156EF-7112-4928-9AAD-1116BCC3CC8F}" presName="composite" presStyleCnt="0"/>
      <dgm:spPr/>
    </dgm:pt>
    <dgm:pt modelId="{84052C33-434E-4D67-ACC1-E72F0EE411C8}" type="pres">
      <dgm:prSet presAssocID="{48E156EF-7112-4928-9AAD-1116BCC3CC8F}" presName="parTx" presStyleLbl="node1" presStyleIdx="0" presStyleCnt="3">
        <dgm:presLayoutVars>
          <dgm:chMax val="0"/>
          <dgm:chPref val="0"/>
          <dgm:bulletEnabled val="1"/>
        </dgm:presLayoutVars>
      </dgm:prSet>
      <dgm:spPr/>
    </dgm:pt>
    <dgm:pt modelId="{D44CE794-24CC-404B-ADA8-7321CA6ED675}" type="pres">
      <dgm:prSet presAssocID="{48E156EF-7112-4928-9AAD-1116BCC3CC8F}" presName="parSh" presStyleLbl="node1" presStyleIdx="1" presStyleCnt="3" custScaleX="120330" custScaleY="227494"/>
      <dgm:spPr/>
    </dgm:pt>
    <dgm:pt modelId="{A9CB5883-C11C-4F0D-A8A5-A8997FBE111D}" type="pres">
      <dgm:prSet presAssocID="{48E156EF-7112-4928-9AAD-1116BCC3CC8F}" presName="desTx" presStyleLbl="fgAcc1" presStyleIdx="1" presStyleCnt="3" custScaleX="129182" custScaleY="99187">
        <dgm:presLayoutVars>
          <dgm:bulletEnabled val="1"/>
        </dgm:presLayoutVars>
      </dgm:prSet>
      <dgm:spPr/>
    </dgm:pt>
    <dgm:pt modelId="{9500B360-AEFA-473F-A796-3DE343E1A736}" type="pres">
      <dgm:prSet presAssocID="{8EC57966-4336-47C1-B9BB-030E21E81894}" presName="sibTrans" presStyleLbl="sibTrans2D1" presStyleIdx="1" presStyleCnt="2"/>
      <dgm:spPr/>
    </dgm:pt>
    <dgm:pt modelId="{CD25A35E-CDF6-42B1-AAAF-0029B3430611}" type="pres">
      <dgm:prSet presAssocID="{8EC57966-4336-47C1-B9BB-030E21E81894}" presName="connTx" presStyleLbl="sibTrans2D1" presStyleIdx="1" presStyleCnt="2"/>
      <dgm:spPr/>
    </dgm:pt>
    <dgm:pt modelId="{47092250-5DBC-47B0-A5D8-FB3C40B43752}" type="pres">
      <dgm:prSet presAssocID="{CE6942CF-9EC4-4342-84E3-1D2E52EE95D3}" presName="composite" presStyleCnt="0"/>
      <dgm:spPr/>
    </dgm:pt>
    <dgm:pt modelId="{33530942-E500-44E4-9C1E-A2D283960E3B}" type="pres">
      <dgm:prSet presAssocID="{CE6942CF-9EC4-4342-84E3-1D2E52EE95D3}" presName="parTx" presStyleLbl="node1" presStyleIdx="1" presStyleCnt="3">
        <dgm:presLayoutVars>
          <dgm:chMax val="0"/>
          <dgm:chPref val="0"/>
          <dgm:bulletEnabled val="1"/>
        </dgm:presLayoutVars>
      </dgm:prSet>
      <dgm:spPr/>
    </dgm:pt>
    <dgm:pt modelId="{F99F26B3-6030-4FFB-9BA4-08297CF5D8C2}" type="pres">
      <dgm:prSet presAssocID="{CE6942CF-9EC4-4342-84E3-1D2E52EE95D3}" presName="parSh" presStyleLbl="node1" presStyleIdx="2" presStyleCnt="3" custScaleX="103386" custScaleY="219220"/>
      <dgm:spPr/>
    </dgm:pt>
    <dgm:pt modelId="{A569CB4D-A516-4C03-8937-A4DCF5B11A9F}" type="pres">
      <dgm:prSet presAssocID="{CE6942CF-9EC4-4342-84E3-1D2E52EE95D3}" presName="desTx" presStyleLbl="fgAcc1" presStyleIdx="2" presStyleCnt="3" custScaleX="112121" custScaleY="99809">
        <dgm:presLayoutVars>
          <dgm:bulletEnabled val="1"/>
        </dgm:presLayoutVars>
      </dgm:prSet>
      <dgm:spPr/>
    </dgm:pt>
  </dgm:ptLst>
  <dgm:cxnLst>
    <dgm:cxn modelId="{24AB1A00-3438-4EF9-A30D-1E3FA916962C}" type="presOf" srcId="{B799434B-6F8D-4E1A-9012-B094B4EDE00F}" destId="{5179BEB8-D230-43E2-9086-AEE73AF1BF72}" srcOrd="0" destOrd="3" presId="urn:microsoft.com/office/officeart/2005/8/layout/process3"/>
    <dgm:cxn modelId="{204F8101-E223-424C-B8C5-2ED3892D1809}" type="presOf" srcId="{CAD6E463-7D62-47CB-993C-E53DB16BEA8C}" destId="{5179BEB8-D230-43E2-9086-AEE73AF1BF72}" srcOrd="0" destOrd="0" presId="urn:microsoft.com/office/officeart/2005/8/layout/process3"/>
    <dgm:cxn modelId="{D4645F0A-02E4-4470-A02A-D4AF8793DFAA}" type="presOf" srcId="{AE3EED04-936F-4189-ACDA-845E5C2720FC}" destId="{A9CB5883-C11C-4F0D-A8A5-A8997FBE111D}" srcOrd="0" destOrd="1" presId="urn:microsoft.com/office/officeart/2005/8/layout/process3"/>
    <dgm:cxn modelId="{CD89B30B-CF18-4C41-9473-B38764135580}" type="presOf" srcId="{48E156EF-7112-4928-9AAD-1116BCC3CC8F}" destId="{D44CE794-24CC-404B-ADA8-7321CA6ED675}" srcOrd="1" destOrd="0" presId="urn:microsoft.com/office/officeart/2005/8/layout/process3"/>
    <dgm:cxn modelId="{EC698812-2C8E-4FFF-98D8-AF26D5840E1D}" type="presOf" srcId="{CE6942CF-9EC4-4342-84E3-1D2E52EE95D3}" destId="{33530942-E500-44E4-9C1E-A2D283960E3B}" srcOrd="0" destOrd="0" presId="urn:microsoft.com/office/officeart/2005/8/layout/process3"/>
    <dgm:cxn modelId="{0CD38B17-FB79-4014-816F-219EC45E8A27}" srcId="{86CE2BA5-4EB3-4493-A025-1E2AB7237F78}" destId="{C2802111-A8EC-4361-8FAF-DF3DF2ECA56D}" srcOrd="5" destOrd="0" parTransId="{A54F45B9-856E-4AB8-AE9B-AEDCE2868ACB}" sibTransId="{1FB44FC1-5CFC-4495-A8B4-4AF4E9DAC7FD}"/>
    <dgm:cxn modelId="{6DE1B918-A94B-4549-BBEA-2DBCD2C116C7}" type="presOf" srcId="{C9C3FCA9-714C-4595-8EEE-8ABA2D527DEB}" destId="{E30369ED-0ADF-4ADD-B74B-4CBF0ED8D3BC}" srcOrd="1" destOrd="0" presId="urn:microsoft.com/office/officeart/2005/8/layout/process3"/>
    <dgm:cxn modelId="{48C06319-3430-4084-AF86-67331D0A869D}" type="presOf" srcId="{C2802111-A8EC-4361-8FAF-DF3DF2ECA56D}" destId="{5179BEB8-D230-43E2-9086-AEE73AF1BF72}" srcOrd="0" destOrd="5" presId="urn:microsoft.com/office/officeart/2005/8/layout/process3"/>
    <dgm:cxn modelId="{DAAB8D29-E28D-47F4-9493-E7172B28FE4D}" srcId="{74F1BCC3-9BB9-4C4D-B7DF-C16F115C8CA8}" destId="{CE6942CF-9EC4-4342-84E3-1D2E52EE95D3}" srcOrd="2" destOrd="0" parTransId="{FBDA797D-CA62-431D-BCDE-C2B448182736}" sibTransId="{B687023B-E44C-48B9-898C-A85490FD2547}"/>
    <dgm:cxn modelId="{7501A92C-9435-4C10-AC03-938316B27C68}" srcId="{74F1BCC3-9BB9-4C4D-B7DF-C16F115C8CA8}" destId="{86CE2BA5-4EB3-4493-A025-1E2AB7237F78}" srcOrd="0" destOrd="0" parTransId="{90D5922A-8837-4F6E-B947-0805C10B54EF}" sibTransId="{C9C3FCA9-714C-4595-8EEE-8ABA2D527DEB}"/>
    <dgm:cxn modelId="{8CDB712F-5802-4190-98AD-450A455CCC1B}" srcId="{CE6942CF-9EC4-4342-84E3-1D2E52EE95D3}" destId="{B8377330-BDFC-415D-BB50-D1B3975AE093}" srcOrd="3" destOrd="0" parTransId="{70E17902-26CF-4614-8A43-9B885CF51E0B}" sibTransId="{AFBF44AA-1B45-46AB-B3C9-FD1F9B8FE95B}"/>
    <dgm:cxn modelId="{237BB82F-08BA-4AA2-AFDE-6E40ABFA5358}" srcId="{86CE2BA5-4EB3-4493-A025-1E2AB7237F78}" destId="{DDEC19A0-946D-4D83-AC79-BBF83ECB1E31}" srcOrd="2" destOrd="0" parTransId="{302B756C-8988-42F8-B2F5-7726888201B8}" sibTransId="{6F9A4B46-0781-42F3-9FBF-0F53387D1F3E}"/>
    <dgm:cxn modelId="{9A396532-636D-45E1-9748-26B096949DE4}" srcId="{86CE2BA5-4EB3-4493-A025-1E2AB7237F78}" destId="{CAD6E463-7D62-47CB-993C-E53DB16BEA8C}" srcOrd="0" destOrd="0" parTransId="{69CA0073-F61C-484A-8928-ED4D71C97710}" sibTransId="{F8C7564D-D76C-44DF-AA78-DCE999681303}"/>
    <dgm:cxn modelId="{F7DA4434-B509-4FB3-BE62-2F315A28320D}" type="presOf" srcId="{CE6942CF-9EC4-4342-84E3-1D2E52EE95D3}" destId="{F99F26B3-6030-4FFB-9BA4-08297CF5D8C2}" srcOrd="1" destOrd="0" presId="urn:microsoft.com/office/officeart/2005/8/layout/process3"/>
    <dgm:cxn modelId="{58976268-9DD9-4446-BD60-3137EEBB5909}" srcId="{74F1BCC3-9BB9-4C4D-B7DF-C16F115C8CA8}" destId="{48E156EF-7112-4928-9AAD-1116BCC3CC8F}" srcOrd="1" destOrd="0" parTransId="{37E1F564-7507-47AC-BC14-1B0EA449FB88}" sibTransId="{8EC57966-4336-47C1-B9BB-030E21E81894}"/>
    <dgm:cxn modelId="{A0B92B72-9D81-4F94-A1B6-0F9BAED05DAF}" type="presOf" srcId="{86CE2BA5-4EB3-4493-A025-1E2AB7237F78}" destId="{48110475-46D9-4ABA-B009-EC51AE166440}" srcOrd="1" destOrd="0" presId="urn:microsoft.com/office/officeart/2005/8/layout/process3"/>
    <dgm:cxn modelId="{59B7A372-91D1-4947-A73C-23B7D7A1B3A7}" srcId="{CE6942CF-9EC4-4342-84E3-1D2E52EE95D3}" destId="{EE0A063C-ECCB-4EA7-97DE-6DA0B7C7645B}" srcOrd="1" destOrd="0" parTransId="{357978C7-9292-4892-BE4B-C7309B664D6B}" sibTransId="{633AE5F2-0A7B-47BA-AB3D-676C69EFB987}"/>
    <dgm:cxn modelId="{2B057C74-03A3-4089-B6A1-84DE14C49696}" srcId="{86CE2BA5-4EB3-4493-A025-1E2AB7237F78}" destId="{C2160BE3-F886-4475-A607-80A589EF8071}" srcOrd="1" destOrd="0" parTransId="{F1B3714E-9EB7-4C40-9770-D59FF0E1E81F}" sibTransId="{D1A1FAC8-8481-425D-8C95-8DDC5CDF4E9F}"/>
    <dgm:cxn modelId="{43437C74-ABE0-4F06-864E-B83009837D98}" srcId="{CE6942CF-9EC4-4342-84E3-1D2E52EE95D3}" destId="{860BFA8A-26BD-496D-A94C-AC8C3A34AC96}" srcOrd="2" destOrd="0" parTransId="{5AEEF86F-8685-4C60-A42D-43FE7A198369}" sibTransId="{01753D5D-A593-477A-A33F-13C282419D1C}"/>
    <dgm:cxn modelId="{9B44217C-0A8F-4AD0-811B-9F0A1B487CD2}" type="presOf" srcId="{6784AB33-E017-4920-AB57-2C053481A68E}" destId="{A569CB4D-A516-4C03-8937-A4DCF5B11A9F}" srcOrd="0" destOrd="4" presId="urn:microsoft.com/office/officeart/2005/8/layout/process3"/>
    <dgm:cxn modelId="{22D8207D-838B-4C0F-A889-7CE88AEFAA6D}" srcId="{48E156EF-7112-4928-9AAD-1116BCC3CC8F}" destId="{D8121188-FA7F-4EA9-9F79-5B4AEA6B7A6D}" srcOrd="3" destOrd="0" parTransId="{54C40755-AB39-466A-B266-23275799ED7F}" sibTransId="{0DB9022B-62C2-4038-8667-594704222250}"/>
    <dgm:cxn modelId="{4D781F80-F73A-45C2-899A-C3A969257828}" srcId="{86CE2BA5-4EB3-4493-A025-1E2AB7237F78}" destId="{B799434B-6F8D-4E1A-9012-B094B4EDE00F}" srcOrd="3" destOrd="0" parTransId="{8C9EBC31-55E0-4D01-A452-C7791BEAB687}" sibTransId="{2103DE64-9403-4DF9-B419-0E45864E754C}"/>
    <dgm:cxn modelId="{2227F58E-DD18-419A-9F2C-E100571BA3F4}" type="presOf" srcId="{74F1BCC3-9BB9-4C4D-B7DF-C16F115C8CA8}" destId="{F5892505-7926-4485-8926-D435959277C6}" srcOrd="0" destOrd="0" presId="urn:microsoft.com/office/officeart/2005/8/layout/process3"/>
    <dgm:cxn modelId="{75E87B8F-EE80-4E8E-AD27-AE0BB5C16F78}" type="presOf" srcId="{A6CF4F96-C21E-420E-905F-64800FA8AED4}" destId="{5179BEB8-D230-43E2-9086-AEE73AF1BF72}" srcOrd="0" destOrd="4" presId="urn:microsoft.com/office/officeart/2005/8/layout/process3"/>
    <dgm:cxn modelId="{B1789995-9F9B-4B07-A8EB-FEFDB69524ED}" type="presOf" srcId="{D8121188-FA7F-4EA9-9F79-5B4AEA6B7A6D}" destId="{A9CB5883-C11C-4F0D-A8A5-A8997FBE111D}" srcOrd="0" destOrd="3" presId="urn:microsoft.com/office/officeart/2005/8/layout/process3"/>
    <dgm:cxn modelId="{5EBF6197-342C-4999-8E40-ED4FC3D2DF6C}" srcId="{48E156EF-7112-4928-9AAD-1116BCC3CC8F}" destId="{AE3EED04-936F-4189-ACDA-845E5C2720FC}" srcOrd="1" destOrd="0" parTransId="{41F80DDA-3BE3-4C56-A8D1-CDB0234ABC77}" sibTransId="{12622F0D-E82F-4B34-97EF-966565A7EBF6}"/>
    <dgm:cxn modelId="{8E7B0F99-16E7-4208-A928-19D1FB1A20FC}" type="presOf" srcId="{8EC57966-4336-47C1-B9BB-030E21E81894}" destId="{CD25A35E-CDF6-42B1-AAAF-0029B3430611}" srcOrd="1" destOrd="0" presId="urn:microsoft.com/office/officeart/2005/8/layout/process3"/>
    <dgm:cxn modelId="{8141C19C-9909-484C-9765-015DB67BF2F5}" srcId="{CE6942CF-9EC4-4342-84E3-1D2E52EE95D3}" destId="{76EA2F7F-48C5-483E-90EF-8C9DA22CC0C6}" srcOrd="0" destOrd="0" parTransId="{657C3CE3-A960-4ECD-9BBE-1783AEA0D17C}" sibTransId="{3237F8B4-E3AD-4E09-8242-AAD8F885B8A6}"/>
    <dgm:cxn modelId="{A75A44B2-82D5-414D-A5E9-649EEDACA548}" type="presOf" srcId="{C9C3FCA9-714C-4595-8EEE-8ABA2D527DEB}" destId="{D09D7481-FF04-427E-B5EC-9B4C7CD0143A}" srcOrd="0" destOrd="0" presId="urn:microsoft.com/office/officeart/2005/8/layout/process3"/>
    <dgm:cxn modelId="{F55B99B4-3249-4811-A3A4-928F82901D4F}" type="presOf" srcId="{C2160BE3-F886-4475-A607-80A589EF8071}" destId="{5179BEB8-D230-43E2-9086-AEE73AF1BF72}" srcOrd="0" destOrd="1" presId="urn:microsoft.com/office/officeart/2005/8/layout/process3"/>
    <dgm:cxn modelId="{EB1E2CB5-43C9-43F3-ACE4-BECF404DA0C0}" type="presOf" srcId="{B8377330-BDFC-415D-BB50-D1B3975AE093}" destId="{A569CB4D-A516-4C03-8937-A4DCF5B11A9F}" srcOrd="0" destOrd="3" presId="urn:microsoft.com/office/officeart/2005/8/layout/process3"/>
    <dgm:cxn modelId="{BA3BFCBB-836F-4D1C-820F-6034124CAE9D}" srcId="{48E156EF-7112-4928-9AAD-1116BCC3CC8F}" destId="{55971BCD-F4E4-4E0E-A506-BD84033E59D5}" srcOrd="4" destOrd="0" parTransId="{7EC57051-FF22-4D23-BF0F-676D7500D927}" sibTransId="{29D98D9E-C15C-4C50-A76A-2CE97C23F880}"/>
    <dgm:cxn modelId="{36B4D9C4-DC63-41CA-8D31-7CA1279EB5F8}" type="presOf" srcId="{48E156EF-7112-4928-9AAD-1116BCC3CC8F}" destId="{84052C33-434E-4D67-ACC1-E72F0EE411C8}" srcOrd="0" destOrd="0" presId="urn:microsoft.com/office/officeart/2005/8/layout/process3"/>
    <dgm:cxn modelId="{FA4005CB-E379-4F91-8405-D5B326DCF12A}" type="presOf" srcId="{F9DEDEB9-D664-4389-A0D7-0649CB3122A9}" destId="{A9CB5883-C11C-4F0D-A8A5-A8997FBE111D}" srcOrd="0" destOrd="2" presId="urn:microsoft.com/office/officeart/2005/8/layout/process3"/>
    <dgm:cxn modelId="{016C4DCF-B3A4-4843-887C-5CF7DC99C264}" type="presOf" srcId="{55971BCD-F4E4-4E0E-A506-BD84033E59D5}" destId="{A9CB5883-C11C-4F0D-A8A5-A8997FBE111D}" srcOrd="0" destOrd="4" presId="urn:microsoft.com/office/officeart/2005/8/layout/process3"/>
    <dgm:cxn modelId="{794EE3D7-BE14-4947-A44B-678BE7CBCD20}" srcId="{48E156EF-7112-4928-9AAD-1116BCC3CC8F}" destId="{F9DEDEB9-D664-4389-A0D7-0649CB3122A9}" srcOrd="2" destOrd="0" parTransId="{22BA7818-4F81-4A98-B846-4BD5FB3770F1}" sibTransId="{93286DBC-97EB-43C8-A540-4CA576FD2658}"/>
    <dgm:cxn modelId="{B64542DD-ABDA-4395-99EF-CD341875757B}" srcId="{86CE2BA5-4EB3-4493-A025-1E2AB7237F78}" destId="{A6CF4F96-C21E-420E-905F-64800FA8AED4}" srcOrd="4" destOrd="0" parTransId="{74EC7EA0-F0B9-4B51-BA26-3E9A476600B6}" sibTransId="{4CCBC6CF-A8D2-4590-8D71-B96DDDFBD70F}"/>
    <dgm:cxn modelId="{4DB1B0DD-4BFF-4396-BEF5-25E167A6534D}" type="presOf" srcId="{86CE2BA5-4EB3-4493-A025-1E2AB7237F78}" destId="{AA9941B1-3A94-435F-98FA-6CA9B6ABA43B}" srcOrd="0" destOrd="0" presId="urn:microsoft.com/office/officeart/2005/8/layout/process3"/>
    <dgm:cxn modelId="{FD6F38DE-9931-4D00-8AEB-144F80BC494C}" type="presOf" srcId="{860BFA8A-26BD-496D-A94C-AC8C3A34AC96}" destId="{A569CB4D-A516-4C03-8937-A4DCF5B11A9F}" srcOrd="0" destOrd="2" presId="urn:microsoft.com/office/officeart/2005/8/layout/process3"/>
    <dgm:cxn modelId="{9C8EC0DE-BD58-432E-850C-F16215D7DC4F}" type="presOf" srcId="{8EC57966-4336-47C1-B9BB-030E21E81894}" destId="{9500B360-AEFA-473F-A796-3DE343E1A736}" srcOrd="0" destOrd="0" presId="urn:microsoft.com/office/officeart/2005/8/layout/process3"/>
    <dgm:cxn modelId="{37BA7CE1-00B9-4E66-B52E-1FF7C0C862B8}" type="presOf" srcId="{76EA2F7F-48C5-483E-90EF-8C9DA22CC0C6}" destId="{A569CB4D-A516-4C03-8937-A4DCF5B11A9F}" srcOrd="0" destOrd="0" presId="urn:microsoft.com/office/officeart/2005/8/layout/process3"/>
    <dgm:cxn modelId="{A26011E2-6014-4FE0-BAAA-D16F989AA5B9}" type="presOf" srcId="{DDEC19A0-946D-4D83-AC79-BBF83ECB1E31}" destId="{5179BEB8-D230-43E2-9086-AEE73AF1BF72}" srcOrd="0" destOrd="2" presId="urn:microsoft.com/office/officeart/2005/8/layout/process3"/>
    <dgm:cxn modelId="{805519E8-E00B-46ED-86CE-78A056EBA320}" type="presOf" srcId="{EE0A063C-ECCB-4EA7-97DE-6DA0B7C7645B}" destId="{A569CB4D-A516-4C03-8937-A4DCF5B11A9F}" srcOrd="0" destOrd="1" presId="urn:microsoft.com/office/officeart/2005/8/layout/process3"/>
    <dgm:cxn modelId="{662B73F2-4FE6-48A7-9298-1B824E7A58FB}" type="presOf" srcId="{A562091A-51CA-4D17-AF21-89EF4CC48599}" destId="{A9CB5883-C11C-4F0D-A8A5-A8997FBE111D}" srcOrd="0" destOrd="0" presId="urn:microsoft.com/office/officeart/2005/8/layout/process3"/>
    <dgm:cxn modelId="{6A3D92F5-C0D8-4159-8C8C-291DC4A69351}" srcId="{48E156EF-7112-4928-9AAD-1116BCC3CC8F}" destId="{A562091A-51CA-4D17-AF21-89EF4CC48599}" srcOrd="0" destOrd="0" parTransId="{25A72592-81EC-4A68-9413-B420C6E51E49}" sibTransId="{334ED455-8B2E-4C37-84B3-3B80CB435717}"/>
    <dgm:cxn modelId="{30520CF9-0968-444E-B78E-05DDAE87A4A6}" srcId="{CE6942CF-9EC4-4342-84E3-1D2E52EE95D3}" destId="{6784AB33-E017-4920-AB57-2C053481A68E}" srcOrd="4" destOrd="0" parTransId="{30F46B25-ED58-4771-9988-9293DC6516FE}" sibTransId="{9FF52701-A681-429D-BEAB-9C9310B80C46}"/>
    <dgm:cxn modelId="{29724AFA-6053-4687-A831-D0849460158B}" type="presParOf" srcId="{F5892505-7926-4485-8926-D435959277C6}" destId="{8598020E-4BF1-48CD-872F-4200C8048A29}" srcOrd="0" destOrd="0" presId="urn:microsoft.com/office/officeart/2005/8/layout/process3"/>
    <dgm:cxn modelId="{D4165C8E-6F9E-4F3E-AC6A-128B8BBA96BA}" type="presParOf" srcId="{8598020E-4BF1-48CD-872F-4200C8048A29}" destId="{AA9941B1-3A94-435F-98FA-6CA9B6ABA43B}" srcOrd="0" destOrd="0" presId="urn:microsoft.com/office/officeart/2005/8/layout/process3"/>
    <dgm:cxn modelId="{0CD4D906-1300-43E7-AE0E-4556710C0377}" type="presParOf" srcId="{8598020E-4BF1-48CD-872F-4200C8048A29}" destId="{48110475-46D9-4ABA-B009-EC51AE166440}" srcOrd="1" destOrd="0" presId="urn:microsoft.com/office/officeart/2005/8/layout/process3"/>
    <dgm:cxn modelId="{7C319C83-8DA5-4F86-B862-C4E8BA40D327}" type="presParOf" srcId="{8598020E-4BF1-48CD-872F-4200C8048A29}" destId="{5179BEB8-D230-43E2-9086-AEE73AF1BF72}" srcOrd="2" destOrd="0" presId="urn:microsoft.com/office/officeart/2005/8/layout/process3"/>
    <dgm:cxn modelId="{CC73ACA9-7630-4E8D-AABA-D693800A5058}" type="presParOf" srcId="{F5892505-7926-4485-8926-D435959277C6}" destId="{D09D7481-FF04-427E-B5EC-9B4C7CD0143A}" srcOrd="1" destOrd="0" presId="urn:microsoft.com/office/officeart/2005/8/layout/process3"/>
    <dgm:cxn modelId="{FAC858D3-72BD-4BC8-9EEE-33ADD45F86FD}" type="presParOf" srcId="{D09D7481-FF04-427E-B5EC-9B4C7CD0143A}" destId="{E30369ED-0ADF-4ADD-B74B-4CBF0ED8D3BC}" srcOrd="0" destOrd="0" presId="urn:microsoft.com/office/officeart/2005/8/layout/process3"/>
    <dgm:cxn modelId="{AF2CCBD1-8527-4350-A32A-218FD80F0BA8}" type="presParOf" srcId="{F5892505-7926-4485-8926-D435959277C6}" destId="{A0B0D95D-78A9-4A38-9A6E-1752642DD462}" srcOrd="2" destOrd="0" presId="urn:microsoft.com/office/officeart/2005/8/layout/process3"/>
    <dgm:cxn modelId="{33EF3ED6-2F02-42C4-8244-0EB620EA16FF}" type="presParOf" srcId="{A0B0D95D-78A9-4A38-9A6E-1752642DD462}" destId="{84052C33-434E-4D67-ACC1-E72F0EE411C8}" srcOrd="0" destOrd="0" presId="urn:microsoft.com/office/officeart/2005/8/layout/process3"/>
    <dgm:cxn modelId="{B4E403F1-DF39-4087-9385-2797F71DA318}" type="presParOf" srcId="{A0B0D95D-78A9-4A38-9A6E-1752642DD462}" destId="{D44CE794-24CC-404B-ADA8-7321CA6ED675}" srcOrd="1" destOrd="0" presId="urn:microsoft.com/office/officeart/2005/8/layout/process3"/>
    <dgm:cxn modelId="{94EE0C74-0BCD-4664-8E7A-77564E5ECF2F}" type="presParOf" srcId="{A0B0D95D-78A9-4A38-9A6E-1752642DD462}" destId="{A9CB5883-C11C-4F0D-A8A5-A8997FBE111D}" srcOrd="2" destOrd="0" presId="urn:microsoft.com/office/officeart/2005/8/layout/process3"/>
    <dgm:cxn modelId="{925D3F0B-7910-4A71-B827-7B45C2D239C0}" type="presParOf" srcId="{F5892505-7926-4485-8926-D435959277C6}" destId="{9500B360-AEFA-473F-A796-3DE343E1A736}" srcOrd="3" destOrd="0" presId="urn:microsoft.com/office/officeart/2005/8/layout/process3"/>
    <dgm:cxn modelId="{5AC4A63C-6875-47D1-93B6-BC332DE8176B}" type="presParOf" srcId="{9500B360-AEFA-473F-A796-3DE343E1A736}" destId="{CD25A35E-CDF6-42B1-AAAF-0029B3430611}" srcOrd="0" destOrd="0" presId="urn:microsoft.com/office/officeart/2005/8/layout/process3"/>
    <dgm:cxn modelId="{6EA2C888-AD14-427A-96D3-3F324E358E5A}" type="presParOf" srcId="{F5892505-7926-4485-8926-D435959277C6}" destId="{47092250-5DBC-47B0-A5D8-FB3C40B43752}" srcOrd="4" destOrd="0" presId="urn:microsoft.com/office/officeart/2005/8/layout/process3"/>
    <dgm:cxn modelId="{A925229F-F8A3-41E3-B7ED-7B4DA39268DC}" type="presParOf" srcId="{47092250-5DBC-47B0-A5D8-FB3C40B43752}" destId="{33530942-E500-44E4-9C1E-A2D283960E3B}" srcOrd="0" destOrd="0" presId="urn:microsoft.com/office/officeart/2005/8/layout/process3"/>
    <dgm:cxn modelId="{1753C030-B8C8-4A34-A2F5-02BC09E910C4}" type="presParOf" srcId="{47092250-5DBC-47B0-A5D8-FB3C40B43752}" destId="{F99F26B3-6030-4FFB-9BA4-08297CF5D8C2}" srcOrd="1" destOrd="0" presId="urn:microsoft.com/office/officeart/2005/8/layout/process3"/>
    <dgm:cxn modelId="{AE359311-6A21-4806-B5B3-5AA640AAAE3D}" type="presParOf" srcId="{47092250-5DBC-47B0-A5D8-FB3C40B43752}" destId="{A569CB4D-A516-4C03-8937-A4DCF5B11A9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D71FC-230D-4CCE-A73B-7B9B60ECEE4C}">
      <dsp:nvSpPr>
        <dsp:cNvPr id="0" name=""/>
        <dsp:cNvSpPr/>
      </dsp:nvSpPr>
      <dsp:spPr>
        <a:xfrm>
          <a:off x="3638" y="1122299"/>
          <a:ext cx="1654278" cy="820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72390" numCol="1" spcCol="1270" anchor="t" anchorCtr="0">
          <a:noAutofit/>
        </a:bodyPr>
        <a:lstStyle/>
        <a:p>
          <a:pPr marL="0" lvl="0" indent="0" algn="l" defTabSz="844550">
            <a:lnSpc>
              <a:spcPct val="90000"/>
            </a:lnSpc>
            <a:spcBef>
              <a:spcPct val="0"/>
            </a:spcBef>
            <a:spcAft>
              <a:spcPct val="35000"/>
            </a:spcAft>
            <a:buNone/>
          </a:pPr>
          <a:r>
            <a:rPr lang="en-US" sz="1900" kern="1200" dirty="0"/>
            <a:t>Client</a:t>
          </a:r>
        </a:p>
      </dsp:txBody>
      <dsp:txXfrm>
        <a:off x="3638" y="1122299"/>
        <a:ext cx="1654278" cy="547200"/>
      </dsp:txXfrm>
    </dsp:sp>
    <dsp:sp modelId="{CA867F21-D94C-4E94-AD67-AEABBED2D02A}">
      <dsp:nvSpPr>
        <dsp:cNvPr id="0" name=""/>
        <dsp:cNvSpPr/>
      </dsp:nvSpPr>
      <dsp:spPr>
        <a:xfrm>
          <a:off x="342466" y="1669500"/>
          <a:ext cx="1654278" cy="1094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dirty="0"/>
            <a:t>Therapist</a:t>
          </a:r>
        </a:p>
      </dsp:txBody>
      <dsp:txXfrm>
        <a:off x="374520" y="1701554"/>
        <a:ext cx="1590170" cy="1030292"/>
      </dsp:txXfrm>
    </dsp:sp>
    <dsp:sp modelId="{EB1F9850-7F61-45A8-977B-9A1843D9B70F}">
      <dsp:nvSpPr>
        <dsp:cNvPr id="0" name=""/>
        <dsp:cNvSpPr/>
      </dsp:nvSpPr>
      <dsp:spPr>
        <a:xfrm>
          <a:off x="1908699" y="1189966"/>
          <a:ext cx="531659" cy="4118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1908699" y="1272339"/>
        <a:ext cx="408099" cy="247121"/>
      </dsp:txXfrm>
    </dsp:sp>
    <dsp:sp modelId="{9288F70F-9FEF-4136-B39F-BC74351EA5ED}">
      <dsp:nvSpPr>
        <dsp:cNvPr id="0" name=""/>
        <dsp:cNvSpPr/>
      </dsp:nvSpPr>
      <dsp:spPr>
        <a:xfrm>
          <a:off x="2661046" y="1122299"/>
          <a:ext cx="1654278" cy="820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72390" numCol="1" spcCol="1270" anchor="t" anchorCtr="0">
          <a:noAutofit/>
        </a:bodyPr>
        <a:lstStyle/>
        <a:p>
          <a:pPr marL="0" lvl="0" indent="0" algn="l" defTabSz="844550">
            <a:lnSpc>
              <a:spcPct val="90000"/>
            </a:lnSpc>
            <a:spcBef>
              <a:spcPct val="0"/>
            </a:spcBef>
            <a:spcAft>
              <a:spcPct val="35000"/>
            </a:spcAft>
            <a:buNone/>
          </a:pPr>
          <a:r>
            <a:rPr lang="en-US" sz="1900" kern="1200" dirty="0"/>
            <a:t>Adherence</a:t>
          </a:r>
        </a:p>
      </dsp:txBody>
      <dsp:txXfrm>
        <a:off x="2661046" y="1122299"/>
        <a:ext cx="1654278" cy="547200"/>
      </dsp:txXfrm>
    </dsp:sp>
    <dsp:sp modelId="{EF08A119-4681-40E7-917A-EF8B970EA2A5}">
      <dsp:nvSpPr>
        <dsp:cNvPr id="0" name=""/>
        <dsp:cNvSpPr/>
      </dsp:nvSpPr>
      <dsp:spPr>
        <a:xfrm>
          <a:off x="2999874" y="1669500"/>
          <a:ext cx="1654278" cy="1094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dirty="0"/>
            <a:t>Treatment</a:t>
          </a:r>
        </a:p>
        <a:p>
          <a:pPr marL="171450" lvl="1" indent="-171450" algn="l" defTabSz="844550">
            <a:lnSpc>
              <a:spcPct val="90000"/>
            </a:lnSpc>
            <a:spcBef>
              <a:spcPct val="0"/>
            </a:spcBef>
            <a:spcAft>
              <a:spcPct val="15000"/>
            </a:spcAft>
            <a:buChar char="•"/>
          </a:pPr>
          <a:r>
            <a:rPr lang="en-US" sz="1900" kern="1200" dirty="0"/>
            <a:t>Techniques</a:t>
          </a:r>
        </a:p>
      </dsp:txBody>
      <dsp:txXfrm>
        <a:off x="3031928" y="1701554"/>
        <a:ext cx="1590170" cy="1030292"/>
      </dsp:txXfrm>
    </dsp:sp>
    <dsp:sp modelId="{7EBCBBA3-C54B-4115-9F76-B964D26C883B}">
      <dsp:nvSpPr>
        <dsp:cNvPr id="0" name=""/>
        <dsp:cNvSpPr/>
      </dsp:nvSpPr>
      <dsp:spPr>
        <a:xfrm>
          <a:off x="4566107" y="1189966"/>
          <a:ext cx="531659" cy="4118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566107" y="1272339"/>
        <a:ext cx="408099" cy="247121"/>
      </dsp:txXfrm>
    </dsp:sp>
    <dsp:sp modelId="{1D782A4D-0B53-4C7D-BC6B-D8C30B4DFE57}">
      <dsp:nvSpPr>
        <dsp:cNvPr id="0" name=""/>
        <dsp:cNvSpPr/>
      </dsp:nvSpPr>
      <dsp:spPr>
        <a:xfrm>
          <a:off x="5318455" y="1122299"/>
          <a:ext cx="1654278" cy="8208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72390" numCol="1" spcCol="1270" anchor="t" anchorCtr="0">
          <a:noAutofit/>
        </a:bodyPr>
        <a:lstStyle/>
        <a:p>
          <a:pPr marL="0" lvl="0" indent="0" algn="l" defTabSz="844550">
            <a:lnSpc>
              <a:spcPct val="90000"/>
            </a:lnSpc>
            <a:spcBef>
              <a:spcPct val="0"/>
            </a:spcBef>
            <a:spcAft>
              <a:spcPct val="35000"/>
            </a:spcAft>
            <a:buNone/>
          </a:pPr>
          <a:r>
            <a:rPr lang="en-US" sz="1900" kern="1200" dirty="0"/>
            <a:t>Environment</a:t>
          </a:r>
        </a:p>
      </dsp:txBody>
      <dsp:txXfrm>
        <a:off x="5318455" y="1122299"/>
        <a:ext cx="1654278" cy="547200"/>
      </dsp:txXfrm>
    </dsp:sp>
    <dsp:sp modelId="{8B358503-3420-4F87-95FA-46130EBDA24C}">
      <dsp:nvSpPr>
        <dsp:cNvPr id="0" name=""/>
        <dsp:cNvSpPr/>
      </dsp:nvSpPr>
      <dsp:spPr>
        <a:xfrm>
          <a:off x="5657283" y="1669500"/>
          <a:ext cx="1654278" cy="1094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dirty="0"/>
            <a:t>Recovery</a:t>
          </a:r>
        </a:p>
        <a:p>
          <a:pPr marL="171450" lvl="1" indent="-171450" algn="l" defTabSz="844550">
            <a:lnSpc>
              <a:spcPct val="90000"/>
            </a:lnSpc>
            <a:spcBef>
              <a:spcPct val="0"/>
            </a:spcBef>
            <a:spcAft>
              <a:spcPct val="15000"/>
            </a:spcAft>
            <a:buChar char="•"/>
          </a:pPr>
          <a:r>
            <a:rPr lang="en-US" sz="1900" kern="1200" dirty="0"/>
            <a:t>Support</a:t>
          </a:r>
        </a:p>
      </dsp:txBody>
      <dsp:txXfrm>
        <a:off x="5689337" y="1701554"/>
        <a:ext cx="1590170" cy="1030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10475-46D9-4ABA-B009-EC51AE166440}">
      <dsp:nvSpPr>
        <dsp:cNvPr id="0" name=""/>
        <dsp:cNvSpPr/>
      </dsp:nvSpPr>
      <dsp:spPr>
        <a:xfrm>
          <a:off x="37169" y="-343962"/>
          <a:ext cx="1374214" cy="17421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Environment/</a:t>
          </a:r>
        </a:p>
        <a:p>
          <a:pPr marL="0" lvl="0" indent="0" algn="l" defTabSz="622300">
            <a:lnSpc>
              <a:spcPct val="90000"/>
            </a:lnSpc>
            <a:spcBef>
              <a:spcPct val="0"/>
            </a:spcBef>
            <a:spcAft>
              <a:spcPct val="35000"/>
            </a:spcAft>
            <a:buNone/>
          </a:pPr>
          <a:r>
            <a:rPr lang="en-US" sz="1400" kern="1200" dirty="0"/>
            <a:t>Biology</a:t>
          </a:r>
        </a:p>
      </dsp:txBody>
      <dsp:txXfrm>
        <a:off x="37169" y="-343962"/>
        <a:ext cx="1374214" cy="1161425"/>
      </dsp:txXfrm>
    </dsp:sp>
    <dsp:sp modelId="{5179BEB8-D230-43E2-9086-AEE73AF1BF72}">
      <dsp:nvSpPr>
        <dsp:cNvPr id="0" name=""/>
        <dsp:cNvSpPr/>
      </dsp:nvSpPr>
      <dsp:spPr>
        <a:xfrm>
          <a:off x="102755" y="525875"/>
          <a:ext cx="1712952" cy="31684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Client Process</a:t>
          </a:r>
        </a:p>
        <a:p>
          <a:pPr marL="171450" lvl="1" indent="-171450" algn="l" defTabSz="711200">
            <a:lnSpc>
              <a:spcPct val="90000"/>
            </a:lnSpc>
            <a:spcBef>
              <a:spcPct val="0"/>
            </a:spcBef>
            <a:spcAft>
              <a:spcPct val="15000"/>
            </a:spcAft>
            <a:buChar char="•"/>
          </a:pPr>
          <a:r>
            <a:rPr lang="en-US" sz="1600" kern="1200" dirty="0"/>
            <a:t>Motivation</a:t>
          </a:r>
        </a:p>
        <a:p>
          <a:pPr marL="171450" lvl="1" indent="-171450" algn="l" defTabSz="711200">
            <a:lnSpc>
              <a:spcPct val="90000"/>
            </a:lnSpc>
            <a:spcBef>
              <a:spcPct val="0"/>
            </a:spcBef>
            <a:spcAft>
              <a:spcPct val="15000"/>
            </a:spcAft>
            <a:buChar char="•"/>
          </a:pPr>
          <a:r>
            <a:rPr lang="en-US" sz="1600" kern="1200" dirty="0"/>
            <a:t>Efficacy</a:t>
          </a:r>
        </a:p>
        <a:p>
          <a:pPr marL="171450" lvl="1" indent="-171450" algn="l" defTabSz="711200">
            <a:lnSpc>
              <a:spcPct val="90000"/>
            </a:lnSpc>
            <a:spcBef>
              <a:spcPct val="0"/>
            </a:spcBef>
            <a:spcAft>
              <a:spcPct val="15000"/>
            </a:spcAft>
            <a:buChar char="•"/>
          </a:pPr>
          <a:r>
            <a:rPr lang="en-US" sz="1600" kern="1200" dirty="0"/>
            <a:t>Self Regulation</a:t>
          </a:r>
        </a:p>
        <a:p>
          <a:pPr marL="171450" lvl="1" indent="-171450" algn="l" defTabSz="711200">
            <a:lnSpc>
              <a:spcPct val="90000"/>
            </a:lnSpc>
            <a:spcBef>
              <a:spcPct val="0"/>
            </a:spcBef>
            <a:spcAft>
              <a:spcPct val="15000"/>
            </a:spcAft>
            <a:buChar char="•"/>
          </a:pPr>
          <a:r>
            <a:rPr lang="en-US" sz="1600" kern="1200" dirty="0"/>
            <a:t>Pressures from policy, others</a:t>
          </a:r>
        </a:p>
        <a:p>
          <a:pPr marL="171450" lvl="1" indent="-171450" algn="l" defTabSz="711200">
            <a:lnSpc>
              <a:spcPct val="90000"/>
            </a:lnSpc>
            <a:spcBef>
              <a:spcPct val="0"/>
            </a:spcBef>
            <a:spcAft>
              <a:spcPct val="15000"/>
            </a:spcAft>
            <a:buChar char="•"/>
          </a:pPr>
          <a:r>
            <a:rPr lang="en-US" sz="1600" kern="1200" dirty="0"/>
            <a:t>teachable moments</a:t>
          </a:r>
        </a:p>
      </dsp:txBody>
      <dsp:txXfrm>
        <a:off x="152926" y="576046"/>
        <a:ext cx="1612610" cy="3068135"/>
      </dsp:txXfrm>
    </dsp:sp>
    <dsp:sp modelId="{D09D7481-FF04-427E-B5EC-9B4C7CD0143A}">
      <dsp:nvSpPr>
        <dsp:cNvPr id="0" name=""/>
        <dsp:cNvSpPr/>
      </dsp:nvSpPr>
      <dsp:spPr>
        <a:xfrm rot="33904">
          <a:off x="1648204" y="42943"/>
          <a:ext cx="477702" cy="4105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1648207" y="124446"/>
        <a:ext cx="354537" cy="246329"/>
      </dsp:txXfrm>
    </dsp:sp>
    <dsp:sp modelId="{D44CE794-24CC-404B-ADA8-7321CA6ED675}">
      <dsp:nvSpPr>
        <dsp:cNvPr id="0" name=""/>
        <dsp:cNvSpPr/>
      </dsp:nvSpPr>
      <dsp:spPr>
        <a:xfrm>
          <a:off x="2335017" y="-448390"/>
          <a:ext cx="1557641" cy="21261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Treatment and Therapist</a:t>
          </a:r>
        </a:p>
      </dsp:txBody>
      <dsp:txXfrm>
        <a:off x="2335017" y="-448390"/>
        <a:ext cx="1557641" cy="1417416"/>
      </dsp:txXfrm>
    </dsp:sp>
    <dsp:sp modelId="{A9CB5883-C11C-4F0D-A8A5-A8997FBE111D}">
      <dsp:nvSpPr>
        <dsp:cNvPr id="0" name=""/>
        <dsp:cNvSpPr/>
      </dsp:nvSpPr>
      <dsp:spPr>
        <a:xfrm>
          <a:off x="2542295" y="782559"/>
          <a:ext cx="1672228" cy="295830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Client Process</a:t>
          </a:r>
        </a:p>
        <a:p>
          <a:pPr marL="171450" lvl="1" indent="-171450" algn="l" defTabSz="711200">
            <a:lnSpc>
              <a:spcPct val="90000"/>
            </a:lnSpc>
            <a:spcBef>
              <a:spcPct val="0"/>
            </a:spcBef>
            <a:spcAft>
              <a:spcPct val="15000"/>
            </a:spcAft>
            <a:buChar char="•"/>
          </a:pPr>
          <a:r>
            <a:rPr lang="en-US" sz="1600" kern="1200" dirty="0"/>
            <a:t>Engagement</a:t>
          </a:r>
        </a:p>
        <a:p>
          <a:pPr marL="171450" lvl="1" indent="-171450" algn="l" defTabSz="711200">
            <a:lnSpc>
              <a:spcPct val="90000"/>
            </a:lnSpc>
            <a:spcBef>
              <a:spcPct val="0"/>
            </a:spcBef>
            <a:spcAft>
              <a:spcPct val="15000"/>
            </a:spcAft>
            <a:buChar char="•"/>
          </a:pPr>
          <a:r>
            <a:rPr lang="en-US" sz="1600" kern="1200" dirty="0"/>
            <a:t>Self-Regulation</a:t>
          </a:r>
        </a:p>
        <a:p>
          <a:pPr marL="171450" lvl="1" indent="-171450" algn="l" defTabSz="711200">
            <a:lnSpc>
              <a:spcPct val="90000"/>
            </a:lnSpc>
            <a:spcBef>
              <a:spcPct val="0"/>
            </a:spcBef>
            <a:spcAft>
              <a:spcPct val="15000"/>
            </a:spcAft>
            <a:buChar char="•"/>
          </a:pPr>
          <a:r>
            <a:rPr lang="en-US" sz="1600" kern="1200" dirty="0"/>
            <a:t>Support Systems</a:t>
          </a:r>
        </a:p>
        <a:p>
          <a:pPr marL="171450" lvl="1" indent="-171450" algn="l" defTabSz="711200">
            <a:lnSpc>
              <a:spcPct val="90000"/>
            </a:lnSpc>
            <a:spcBef>
              <a:spcPct val="0"/>
            </a:spcBef>
            <a:spcAft>
              <a:spcPct val="15000"/>
            </a:spcAft>
            <a:buChar char="•"/>
          </a:pPr>
          <a:r>
            <a:rPr lang="en-US" sz="1600" kern="1200" dirty="0"/>
            <a:t>Multiple problems</a:t>
          </a:r>
        </a:p>
      </dsp:txBody>
      <dsp:txXfrm>
        <a:off x="2591273" y="831537"/>
        <a:ext cx="1574272" cy="2860350"/>
      </dsp:txXfrm>
    </dsp:sp>
    <dsp:sp modelId="{9500B360-AEFA-473F-A796-3DE343E1A736}">
      <dsp:nvSpPr>
        <dsp:cNvPr id="0" name=""/>
        <dsp:cNvSpPr/>
      </dsp:nvSpPr>
      <dsp:spPr>
        <a:xfrm rot="21567997">
          <a:off x="4102942" y="88047"/>
          <a:ext cx="445842" cy="3219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4102944" y="152891"/>
        <a:ext cx="349250" cy="193184"/>
      </dsp:txXfrm>
    </dsp:sp>
    <dsp:sp modelId="{F99F26B3-6030-4FFB-9BA4-08297CF5D8C2}">
      <dsp:nvSpPr>
        <dsp:cNvPr id="0" name=""/>
        <dsp:cNvSpPr/>
      </dsp:nvSpPr>
      <dsp:spPr>
        <a:xfrm>
          <a:off x="4733833" y="-347760"/>
          <a:ext cx="1338305" cy="17603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Support</a:t>
          </a:r>
        </a:p>
      </dsp:txBody>
      <dsp:txXfrm>
        <a:off x="4733833" y="-347760"/>
        <a:ext cx="1338305" cy="1173533"/>
      </dsp:txXfrm>
    </dsp:sp>
    <dsp:sp modelId="{A569CB4D-A516-4C03-8937-A4DCF5B11A9F}">
      <dsp:nvSpPr>
        <dsp:cNvPr id="0" name=""/>
        <dsp:cNvSpPr/>
      </dsp:nvSpPr>
      <dsp:spPr>
        <a:xfrm>
          <a:off x="4941869" y="669063"/>
          <a:ext cx="1451377" cy="297117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Client Process</a:t>
          </a:r>
        </a:p>
        <a:p>
          <a:pPr marL="171450" lvl="1" indent="-171450" algn="l" defTabSz="711200">
            <a:lnSpc>
              <a:spcPct val="90000"/>
            </a:lnSpc>
            <a:spcBef>
              <a:spcPct val="0"/>
            </a:spcBef>
            <a:spcAft>
              <a:spcPct val="15000"/>
            </a:spcAft>
            <a:buChar char="•"/>
          </a:pPr>
          <a:r>
            <a:rPr lang="en-US" sz="1600" kern="1200" dirty="0"/>
            <a:t>Efficacy</a:t>
          </a:r>
        </a:p>
        <a:p>
          <a:pPr marL="171450" lvl="1" indent="-171450" algn="l" defTabSz="711200">
            <a:lnSpc>
              <a:spcPct val="90000"/>
            </a:lnSpc>
            <a:spcBef>
              <a:spcPct val="0"/>
            </a:spcBef>
            <a:spcAft>
              <a:spcPct val="15000"/>
            </a:spcAft>
            <a:buChar char="•"/>
          </a:pPr>
          <a:r>
            <a:rPr lang="en-US" sz="1600" kern="1200" dirty="0"/>
            <a:t>Support systems</a:t>
          </a:r>
        </a:p>
        <a:p>
          <a:pPr marL="171450" lvl="1" indent="-171450" algn="l" defTabSz="711200">
            <a:lnSpc>
              <a:spcPct val="90000"/>
            </a:lnSpc>
            <a:spcBef>
              <a:spcPct val="0"/>
            </a:spcBef>
            <a:spcAft>
              <a:spcPct val="15000"/>
            </a:spcAft>
            <a:buChar char="•"/>
          </a:pPr>
          <a:r>
            <a:rPr lang="en-US" sz="1600" kern="1200" dirty="0"/>
            <a:t>Multiple Problems</a:t>
          </a:r>
        </a:p>
        <a:p>
          <a:pPr marL="171450" lvl="1" indent="-171450" algn="l" defTabSz="711200">
            <a:lnSpc>
              <a:spcPct val="90000"/>
            </a:lnSpc>
            <a:spcBef>
              <a:spcPct val="0"/>
            </a:spcBef>
            <a:spcAft>
              <a:spcPct val="15000"/>
            </a:spcAft>
            <a:buChar char="•"/>
          </a:pPr>
          <a:r>
            <a:rPr lang="en-US" sz="1600" kern="1200" dirty="0"/>
            <a:t>Self-Regulation</a:t>
          </a:r>
        </a:p>
      </dsp:txBody>
      <dsp:txXfrm>
        <a:off x="4984378" y="711572"/>
        <a:ext cx="1366359" cy="2886154"/>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44372"/>
          </a:xfrm>
          <a:prstGeom prst="rect">
            <a:avLst/>
          </a:prstGeom>
        </p:spPr>
        <p:txBody>
          <a:bodyPr vert="horz" lIns="82964" tIns="41482" rIns="82964" bIns="41482"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44372"/>
          </a:xfrm>
          <a:prstGeom prst="rect">
            <a:avLst/>
          </a:prstGeom>
        </p:spPr>
        <p:txBody>
          <a:bodyPr vert="horz" lIns="82964" tIns="41482" rIns="82964" bIns="41482" rtlCol="0"/>
          <a:lstStyle>
            <a:lvl1pPr algn="r">
              <a:defRPr sz="1100"/>
            </a:lvl1pPr>
          </a:lstStyle>
          <a:p>
            <a:fld id="{B1389929-F8AD-4FC3-A7B7-281C91950009}" type="datetimeFigureOut">
              <a:rPr lang="en-US" smtClean="0"/>
              <a:t>8/20/2021</a:t>
            </a:fld>
            <a:endParaRPr lang="en-US"/>
          </a:p>
        </p:txBody>
      </p:sp>
      <p:sp>
        <p:nvSpPr>
          <p:cNvPr id="4" name="Footer Placeholder 3"/>
          <p:cNvSpPr>
            <a:spLocks noGrp="1"/>
          </p:cNvSpPr>
          <p:nvPr>
            <p:ph type="ftr" sz="quarter" idx="2"/>
          </p:nvPr>
        </p:nvSpPr>
        <p:spPr>
          <a:xfrm>
            <a:off x="0" y="6536036"/>
            <a:ext cx="4029027" cy="344372"/>
          </a:xfrm>
          <a:prstGeom prst="rect">
            <a:avLst/>
          </a:prstGeom>
        </p:spPr>
        <p:txBody>
          <a:bodyPr vert="horz" lIns="82964" tIns="41482" rIns="82964" bIns="41482" rtlCol="0" anchor="b"/>
          <a:lstStyle>
            <a:lvl1pPr algn="l">
              <a:defRPr sz="1100"/>
            </a:lvl1pPr>
          </a:lstStyle>
          <a:p>
            <a:endParaRPr lang="en-US"/>
          </a:p>
        </p:txBody>
      </p:sp>
      <p:sp>
        <p:nvSpPr>
          <p:cNvPr id="5" name="Slide Number Placeholder 4"/>
          <p:cNvSpPr>
            <a:spLocks noGrp="1"/>
          </p:cNvSpPr>
          <p:nvPr>
            <p:ph type="sldNum" sz="quarter" idx="3"/>
          </p:nvPr>
        </p:nvSpPr>
        <p:spPr>
          <a:xfrm>
            <a:off x="5265907" y="6536036"/>
            <a:ext cx="4029027" cy="344372"/>
          </a:xfrm>
          <a:prstGeom prst="rect">
            <a:avLst/>
          </a:prstGeom>
        </p:spPr>
        <p:txBody>
          <a:bodyPr vert="horz" lIns="82964" tIns="41482" rIns="82964" bIns="41482" rtlCol="0" anchor="b"/>
          <a:lstStyle>
            <a:lvl1pPr algn="r">
              <a:defRPr sz="1100"/>
            </a:lvl1pPr>
          </a:lstStyle>
          <a:p>
            <a:fld id="{9F9D5A5A-CFFC-439D-8F23-26E3F0123CCD}" type="slidenum">
              <a:rPr lang="en-US" smtClean="0"/>
              <a:t>‹#›</a:t>
            </a:fld>
            <a:endParaRPr lang="en-US"/>
          </a:p>
        </p:txBody>
      </p:sp>
    </p:spTree>
    <p:extLst>
      <p:ext uri="{BB962C8B-B14F-4D97-AF65-F5344CB8AC3E}">
        <p14:creationId xmlns:p14="http://schemas.microsoft.com/office/powerpoint/2010/main" val="456874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44372"/>
          </a:xfrm>
          <a:prstGeom prst="rect">
            <a:avLst/>
          </a:prstGeom>
        </p:spPr>
        <p:txBody>
          <a:bodyPr vert="horz" lIns="82964" tIns="41482" rIns="82964" bIns="41482" rtlCol="0"/>
          <a:lstStyle>
            <a:lvl1pPr algn="l">
              <a:defRPr sz="1100"/>
            </a:lvl1pPr>
          </a:lstStyle>
          <a:p>
            <a:endParaRPr lang="en-US"/>
          </a:p>
        </p:txBody>
      </p:sp>
      <p:sp>
        <p:nvSpPr>
          <p:cNvPr id="3" name="Date Placeholder 2"/>
          <p:cNvSpPr>
            <a:spLocks noGrp="1"/>
          </p:cNvSpPr>
          <p:nvPr>
            <p:ph type="dt" idx="1"/>
          </p:nvPr>
        </p:nvSpPr>
        <p:spPr>
          <a:xfrm>
            <a:off x="5265907" y="0"/>
            <a:ext cx="4029027" cy="344372"/>
          </a:xfrm>
          <a:prstGeom prst="rect">
            <a:avLst/>
          </a:prstGeom>
        </p:spPr>
        <p:txBody>
          <a:bodyPr vert="horz" lIns="82964" tIns="41482" rIns="82964" bIns="41482" rtlCol="0"/>
          <a:lstStyle>
            <a:lvl1pPr algn="r">
              <a:defRPr sz="1100"/>
            </a:lvl1pPr>
          </a:lstStyle>
          <a:p>
            <a:fld id="{C406A18B-AFD2-4442-86CF-FF9D640FF6E5}" type="datetimeFigureOut">
              <a:rPr lang="en-US" smtClean="0"/>
              <a:pPr/>
              <a:t>8/20/2021</a:t>
            </a:fld>
            <a:endParaRPr lang="en-US"/>
          </a:p>
        </p:txBody>
      </p:sp>
      <p:sp>
        <p:nvSpPr>
          <p:cNvPr id="4" name="Slide Image Placeholder 3"/>
          <p:cNvSpPr>
            <a:spLocks noGrp="1" noRot="1" noChangeAspect="1"/>
          </p:cNvSpPr>
          <p:nvPr>
            <p:ph type="sldImg" idx="2"/>
          </p:nvPr>
        </p:nvSpPr>
        <p:spPr>
          <a:xfrm>
            <a:off x="2978150" y="515938"/>
            <a:ext cx="3340100" cy="2581275"/>
          </a:xfrm>
          <a:prstGeom prst="rect">
            <a:avLst/>
          </a:prstGeom>
          <a:noFill/>
          <a:ln w="12700">
            <a:solidFill>
              <a:prstClr val="black"/>
            </a:solidFill>
          </a:ln>
        </p:spPr>
        <p:txBody>
          <a:bodyPr vert="horz" lIns="82964" tIns="41482" rIns="82964" bIns="41482" rtlCol="0" anchor="ctr"/>
          <a:lstStyle/>
          <a:p>
            <a:endParaRPr lang="en-US"/>
          </a:p>
        </p:txBody>
      </p:sp>
      <p:sp>
        <p:nvSpPr>
          <p:cNvPr id="5" name="Notes Placeholder 4"/>
          <p:cNvSpPr>
            <a:spLocks noGrp="1"/>
          </p:cNvSpPr>
          <p:nvPr>
            <p:ph type="body" sz="quarter" idx="3"/>
          </p:nvPr>
        </p:nvSpPr>
        <p:spPr>
          <a:xfrm>
            <a:off x="930227" y="3269424"/>
            <a:ext cx="7435946" cy="3096535"/>
          </a:xfrm>
          <a:prstGeom prst="rect">
            <a:avLst/>
          </a:prstGeom>
        </p:spPr>
        <p:txBody>
          <a:bodyPr vert="horz" lIns="82964" tIns="41482" rIns="82964" bIns="414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36036"/>
            <a:ext cx="4029027" cy="344372"/>
          </a:xfrm>
          <a:prstGeom prst="rect">
            <a:avLst/>
          </a:prstGeom>
        </p:spPr>
        <p:txBody>
          <a:bodyPr vert="horz" lIns="82964" tIns="41482" rIns="82964" bIns="41482" rtlCol="0" anchor="b"/>
          <a:lstStyle>
            <a:lvl1pPr algn="l">
              <a:defRPr sz="1100"/>
            </a:lvl1pPr>
          </a:lstStyle>
          <a:p>
            <a:endParaRPr lang="en-US"/>
          </a:p>
        </p:txBody>
      </p:sp>
      <p:sp>
        <p:nvSpPr>
          <p:cNvPr id="7" name="Slide Number Placeholder 6"/>
          <p:cNvSpPr>
            <a:spLocks noGrp="1"/>
          </p:cNvSpPr>
          <p:nvPr>
            <p:ph type="sldNum" sz="quarter" idx="5"/>
          </p:nvPr>
        </p:nvSpPr>
        <p:spPr>
          <a:xfrm>
            <a:off x="5265907" y="6536036"/>
            <a:ext cx="4029027" cy="344372"/>
          </a:xfrm>
          <a:prstGeom prst="rect">
            <a:avLst/>
          </a:prstGeom>
        </p:spPr>
        <p:txBody>
          <a:bodyPr vert="horz" lIns="82964" tIns="41482" rIns="82964" bIns="41482" rtlCol="0" anchor="b"/>
          <a:lstStyle>
            <a:lvl1pPr algn="r">
              <a:defRPr sz="1100"/>
            </a:lvl1pPr>
          </a:lstStyle>
          <a:p>
            <a:fld id="{B6C6C1E8-C235-4786-BEA6-4210F27FAD64}" type="slidenum">
              <a:rPr lang="en-US" smtClean="0"/>
              <a:pPr/>
              <a:t>‹#›</a:t>
            </a:fld>
            <a:endParaRPr lang="en-US"/>
          </a:p>
        </p:txBody>
      </p:sp>
    </p:spTree>
    <p:extLst>
      <p:ext uri="{BB962C8B-B14F-4D97-AF65-F5344CB8AC3E}">
        <p14:creationId xmlns:p14="http://schemas.microsoft.com/office/powerpoint/2010/main" val="2483089135"/>
      </p:ext>
    </p:extLst>
  </p:cSld>
  <p:clrMap bg1="lt1" tx1="dk1" bg2="lt2" tx2="dk2" accent1="accent1" accent2="accent2" accent3="accent3" accent4="accent4" accent5="accent5" accent6="accent6" hlink="hlink" folHlink="folHlink"/>
  <p:notesStyle>
    <a:lvl1pPr marL="0" algn="l" defTabSz="914294" rtl="0" eaLnBrk="1" latinLnBrk="0" hangingPunct="1">
      <a:defRPr sz="1200" kern="1200">
        <a:solidFill>
          <a:schemeClr val="tx1"/>
        </a:solidFill>
        <a:latin typeface="+mn-lt"/>
        <a:ea typeface="+mn-ea"/>
        <a:cs typeface="+mn-cs"/>
      </a:defRPr>
    </a:lvl1pPr>
    <a:lvl2pPr marL="457146" algn="l" defTabSz="914294" rtl="0" eaLnBrk="1" latinLnBrk="0" hangingPunct="1">
      <a:defRPr sz="1200" kern="1200">
        <a:solidFill>
          <a:schemeClr val="tx1"/>
        </a:solidFill>
        <a:latin typeface="+mn-lt"/>
        <a:ea typeface="+mn-ea"/>
        <a:cs typeface="+mn-cs"/>
      </a:defRPr>
    </a:lvl2pPr>
    <a:lvl3pPr marL="914294" algn="l" defTabSz="914294" rtl="0" eaLnBrk="1" latinLnBrk="0" hangingPunct="1">
      <a:defRPr sz="1200" kern="1200">
        <a:solidFill>
          <a:schemeClr val="tx1"/>
        </a:solidFill>
        <a:latin typeface="+mn-lt"/>
        <a:ea typeface="+mn-ea"/>
        <a:cs typeface="+mn-cs"/>
      </a:defRPr>
    </a:lvl3pPr>
    <a:lvl4pPr marL="1371440" algn="l" defTabSz="914294" rtl="0" eaLnBrk="1" latinLnBrk="0" hangingPunct="1">
      <a:defRPr sz="1200" kern="1200">
        <a:solidFill>
          <a:schemeClr val="tx1"/>
        </a:solidFill>
        <a:latin typeface="+mn-lt"/>
        <a:ea typeface="+mn-ea"/>
        <a:cs typeface="+mn-cs"/>
      </a:defRPr>
    </a:lvl4pPr>
    <a:lvl5pPr marL="1828586" algn="l" defTabSz="914294" rtl="0" eaLnBrk="1" latinLnBrk="0" hangingPunct="1">
      <a:defRPr sz="1200" kern="1200">
        <a:solidFill>
          <a:schemeClr val="tx1"/>
        </a:solidFill>
        <a:latin typeface="+mn-lt"/>
        <a:ea typeface="+mn-ea"/>
        <a:cs typeface="+mn-cs"/>
      </a:defRPr>
    </a:lvl5pPr>
    <a:lvl6pPr marL="2285732" algn="l" defTabSz="914294" rtl="0" eaLnBrk="1" latinLnBrk="0" hangingPunct="1">
      <a:defRPr sz="1200" kern="1200">
        <a:solidFill>
          <a:schemeClr val="tx1"/>
        </a:solidFill>
        <a:latin typeface="+mn-lt"/>
        <a:ea typeface="+mn-ea"/>
        <a:cs typeface="+mn-cs"/>
      </a:defRPr>
    </a:lvl6pPr>
    <a:lvl7pPr marL="2742880" algn="l" defTabSz="914294" rtl="0" eaLnBrk="1" latinLnBrk="0" hangingPunct="1">
      <a:defRPr sz="1200" kern="1200">
        <a:solidFill>
          <a:schemeClr val="tx1"/>
        </a:solidFill>
        <a:latin typeface="+mn-lt"/>
        <a:ea typeface="+mn-ea"/>
        <a:cs typeface="+mn-cs"/>
      </a:defRPr>
    </a:lvl7pPr>
    <a:lvl8pPr marL="3200026" algn="l" defTabSz="914294" rtl="0" eaLnBrk="1" latinLnBrk="0" hangingPunct="1">
      <a:defRPr sz="1200" kern="1200">
        <a:solidFill>
          <a:schemeClr val="tx1"/>
        </a:solidFill>
        <a:latin typeface="+mn-lt"/>
        <a:ea typeface="+mn-ea"/>
        <a:cs typeface="+mn-cs"/>
      </a:defRPr>
    </a:lvl8pPr>
    <a:lvl9pPr marL="3657172" algn="l" defTabSz="91429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1</a:t>
            </a:fld>
            <a:endParaRPr lang="en-US"/>
          </a:p>
        </p:txBody>
      </p:sp>
    </p:spTree>
    <p:extLst>
      <p:ext uri="{BB962C8B-B14F-4D97-AF65-F5344CB8AC3E}">
        <p14:creationId xmlns:p14="http://schemas.microsoft.com/office/powerpoint/2010/main" val="3231119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Most learning is like learning to ride a bicycle: Often falling over in our first trials, then gaining small successes and some confidence about our abilities. ”</a:t>
            </a:r>
          </a:p>
          <a:p>
            <a:endParaRPr lang="en-US" dirty="0"/>
          </a:p>
        </p:txBody>
      </p:sp>
      <p:sp>
        <p:nvSpPr>
          <p:cNvPr id="4" name="Slide Number Placeholder 3"/>
          <p:cNvSpPr>
            <a:spLocks noGrp="1"/>
          </p:cNvSpPr>
          <p:nvPr>
            <p:ph type="sldNum" sz="quarter" idx="5"/>
          </p:nvPr>
        </p:nvSpPr>
        <p:spPr/>
        <p:txBody>
          <a:bodyPr/>
          <a:lstStyle/>
          <a:p>
            <a:fld id="{C8990E9F-CF09-4DA0-9B6D-36CEBCF0C872}" type="slidenum">
              <a:rPr lang="en-US" smtClean="0"/>
              <a:t>14</a:t>
            </a:fld>
            <a:endParaRPr lang="en-US"/>
          </a:p>
        </p:txBody>
      </p:sp>
    </p:spTree>
    <p:extLst>
      <p:ext uri="{BB962C8B-B14F-4D97-AF65-F5344CB8AC3E}">
        <p14:creationId xmlns:p14="http://schemas.microsoft.com/office/powerpoint/2010/main" val="3647740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16</a:t>
            </a:fld>
            <a:endParaRPr lang="en-US"/>
          </a:p>
        </p:txBody>
      </p:sp>
    </p:spTree>
    <p:extLst>
      <p:ext uri="{BB962C8B-B14F-4D97-AF65-F5344CB8AC3E}">
        <p14:creationId xmlns:p14="http://schemas.microsoft.com/office/powerpoint/2010/main" val="2233427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Most People won’t learn from their failures.  When Saul </a:t>
            </a:r>
            <a:r>
              <a:rPr lang="en-US" dirty="0" err="1"/>
              <a:t>Shiffman</a:t>
            </a:r>
            <a:r>
              <a:rPr lang="en-US" dirty="0"/>
              <a:t> began using the EMA approach found that though smokers said it was negative affect that triggered relapse actually there were many more negative affect events where the person did not smoke so a failure to view the entire context. </a:t>
            </a:r>
          </a:p>
        </p:txBody>
      </p:sp>
      <p:sp>
        <p:nvSpPr>
          <p:cNvPr id="4" name="Slide Number Placeholder 3"/>
          <p:cNvSpPr>
            <a:spLocks noGrp="1"/>
          </p:cNvSpPr>
          <p:nvPr>
            <p:ph type="sldNum" sz="quarter" idx="5"/>
          </p:nvPr>
        </p:nvSpPr>
        <p:spPr/>
        <p:txBody>
          <a:bodyPr/>
          <a:lstStyle/>
          <a:p>
            <a:fld id="{C8990E9F-CF09-4DA0-9B6D-36CEBCF0C872}" type="slidenum">
              <a:rPr lang="en-US" smtClean="0"/>
              <a:t>17</a:t>
            </a:fld>
            <a:endParaRPr lang="en-US"/>
          </a:p>
        </p:txBody>
      </p:sp>
    </p:spTree>
    <p:extLst>
      <p:ext uri="{BB962C8B-B14F-4D97-AF65-F5344CB8AC3E}">
        <p14:creationId xmlns:p14="http://schemas.microsoft.com/office/powerpoint/2010/main" val="1475754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94" rtl="0" eaLnBrk="1" fontAlgn="auto" latinLnBrk="0" hangingPunct="1">
              <a:lnSpc>
                <a:spcPct val="100000"/>
              </a:lnSpc>
              <a:spcBef>
                <a:spcPts val="0"/>
              </a:spcBef>
              <a:spcAft>
                <a:spcPts val="0"/>
              </a:spcAft>
              <a:buClrTx/>
              <a:buSzTx/>
              <a:buFontTx/>
              <a:buNone/>
              <a:tabLst/>
              <a:defRPr/>
            </a:pPr>
            <a:r>
              <a:rPr lang="en-US" dirty="0"/>
              <a:t>Tasks must be done adequately to be able to successfully</a:t>
            </a:r>
            <a:r>
              <a:rPr lang="en-US" baseline="0" dirty="0"/>
              <a:t> take action and sustain change over time. If not adequately done the process is compromised and we see relapse or a return to the problematic behavior. </a:t>
            </a:r>
            <a:endParaRPr lang="en-US" dirty="0"/>
          </a:p>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18</a:t>
            </a:fld>
            <a:endParaRPr lang="en-US"/>
          </a:p>
        </p:txBody>
      </p:sp>
    </p:spTree>
    <p:extLst>
      <p:ext uri="{BB962C8B-B14F-4D97-AF65-F5344CB8AC3E}">
        <p14:creationId xmlns:p14="http://schemas.microsoft.com/office/powerpoint/2010/main" val="1889773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19</a:t>
            </a:fld>
            <a:endParaRPr lang="en-US"/>
          </a:p>
        </p:txBody>
      </p:sp>
    </p:spTree>
    <p:extLst>
      <p:ext uri="{BB962C8B-B14F-4D97-AF65-F5344CB8AC3E}">
        <p14:creationId xmlns:p14="http://schemas.microsoft.com/office/powerpoint/2010/main" val="1171964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here is on what the provider does. </a:t>
            </a:r>
          </a:p>
        </p:txBody>
      </p:sp>
      <p:sp>
        <p:nvSpPr>
          <p:cNvPr id="4" name="Slide Number Placeholder 3"/>
          <p:cNvSpPr>
            <a:spLocks noGrp="1"/>
          </p:cNvSpPr>
          <p:nvPr>
            <p:ph type="sldNum" sz="quarter" idx="5"/>
          </p:nvPr>
        </p:nvSpPr>
        <p:spPr/>
        <p:txBody>
          <a:bodyPr/>
          <a:lstStyle/>
          <a:p>
            <a:fld id="{B6C6C1E8-C235-4786-BEA6-4210F27FAD64}" type="slidenum">
              <a:rPr lang="en-US" smtClean="0"/>
              <a:pPr/>
              <a:t>20</a:t>
            </a:fld>
            <a:endParaRPr lang="en-US"/>
          </a:p>
        </p:txBody>
      </p:sp>
    </p:spTree>
    <p:extLst>
      <p:ext uri="{BB962C8B-B14F-4D97-AF65-F5344CB8AC3E}">
        <p14:creationId xmlns:p14="http://schemas.microsoft.com/office/powerpoint/2010/main" val="2673964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What about looking at it another way? Focus on Process of Change and What Client Does. </a:t>
            </a:r>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21</a:t>
            </a:fld>
            <a:endParaRPr lang="en-US"/>
          </a:p>
        </p:txBody>
      </p:sp>
    </p:spTree>
    <p:extLst>
      <p:ext uri="{BB962C8B-B14F-4D97-AF65-F5344CB8AC3E}">
        <p14:creationId xmlns:p14="http://schemas.microsoft.com/office/powerpoint/2010/main" val="1769009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23</a:t>
            </a:fld>
            <a:endParaRPr lang="en-US"/>
          </a:p>
        </p:txBody>
      </p:sp>
    </p:spTree>
    <p:extLst>
      <p:ext uri="{BB962C8B-B14F-4D97-AF65-F5344CB8AC3E}">
        <p14:creationId xmlns:p14="http://schemas.microsoft.com/office/powerpoint/2010/main" val="33562651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24</a:t>
            </a:fld>
            <a:endParaRPr lang="en-US"/>
          </a:p>
        </p:txBody>
      </p:sp>
    </p:spTree>
    <p:extLst>
      <p:ext uri="{BB962C8B-B14F-4D97-AF65-F5344CB8AC3E}">
        <p14:creationId xmlns:p14="http://schemas.microsoft.com/office/powerpoint/2010/main" val="3883510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25</a:t>
            </a:fld>
            <a:endParaRPr lang="en-US"/>
          </a:p>
        </p:txBody>
      </p:sp>
    </p:spTree>
    <p:extLst>
      <p:ext uri="{BB962C8B-B14F-4D97-AF65-F5344CB8AC3E}">
        <p14:creationId xmlns:p14="http://schemas.microsoft.com/office/powerpoint/2010/main" val="3015391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3</a:t>
            </a:fld>
            <a:endParaRPr lang="en-US"/>
          </a:p>
        </p:txBody>
      </p:sp>
    </p:spTree>
    <p:extLst>
      <p:ext uri="{BB962C8B-B14F-4D97-AF65-F5344CB8AC3E}">
        <p14:creationId xmlns:p14="http://schemas.microsoft.com/office/powerpoint/2010/main" val="1966586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love hate relationship with medications and substances.  The US</a:t>
            </a:r>
            <a:r>
              <a:rPr lang="en-US" baseline="0" dirty="0"/>
              <a:t> consumes significant amounts of medications and substances and often look for the pill to manage any condition as the quick fix.  At the same time we have often demonized substances as a way to stop problem use.  Prohibition and other efforts at supply reduction has been notably unsuccessful as long as there are entrepreneurs willing to provide and consumers wanting to use the products.  Advertisements on TV filled with medications for a variety of conditions and some like opioid drugs have proven to be legal and prescribed and the source of the opioid crisis.</a:t>
            </a:r>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26</a:t>
            </a:fld>
            <a:endParaRPr lang="en-US"/>
          </a:p>
        </p:txBody>
      </p:sp>
    </p:spTree>
    <p:extLst>
      <p:ext uri="{BB962C8B-B14F-4D97-AF65-F5344CB8AC3E}">
        <p14:creationId xmlns:p14="http://schemas.microsoft.com/office/powerpoint/2010/main" val="1966038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27</a:t>
            </a:fld>
            <a:endParaRPr lang="en-US"/>
          </a:p>
        </p:txBody>
      </p:sp>
    </p:spTree>
    <p:extLst>
      <p:ext uri="{BB962C8B-B14F-4D97-AF65-F5344CB8AC3E}">
        <p14:creationId xmlns:p14="http://schemas.microsoft.com/office/powerpoint/2010/main" val="2319221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28</a:t>
            </a:fld>
            <a:endParaRPr lang="en-US"/>
          </a:p>
        </p:txBody>
      </p:sp>
    </p:spTree>
    <p:extLst>
      <p:ext uri="{BB962C8B-B14F-4D97-AF65-F5344CB8AC3E}">
        <p14:creationId xmlns:p14="http://schemas.microsoft.com/office/powerpoint/2010/main" val="3850754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29</a:t>
            </a:fld>
            <a:endParaRPr lang="en-US"/>
          </a:p>
        </p:txBody>
      </p:sp>
    </p:spTree>
    <p:extLst>
      <p:ext uri="{BB962C8B-B14F-4D97-AF65-F5344CB8AC3E}">
        <p14:creationId xmlns:p14="http://schemas.microsoft.com/office/powerpoint/2010/main" val="926945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30</a:t>
            </a:fld>
            <a:endParaRPr lang="en-US"/>
          </a:p>
        </p:txBody>
      </p:sp>
    </p:spTree>
    <p:extLst>
      <p:ext uri="{BB962C8B-B14F-4D97-AF65-F5344CB8AC3E}">
        <p14:creationId xmlns:p14="http://schemas.microsoft.com/office/powerpoint/2010/main" val="1550394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17F4772-F29D-4D53-8D4C-5CC7731CCC43}" type="slidenum">
              <a:rPr lang="en-US" altLang="en-US"/>
              <a:pPr/>
              <a:t>31</a:t>
            </a:fld>
            <a:endParaRPr lang="en-US" altLang="en-US"/>
          </a:p>
        </p:txBody>
      </p:sp>
    </p:spTree>
    <p:extLst>
      <p:ext uri="{BB962C8B-B14F-4D97-AF65-F5344CB8AC3E}">
        <p14:creationId xmlns:p14="http://schemas.microsoft.com/office/powerpoint/2010/main" val="1536938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describing the different individual dimensions, it can be difficult to separate them from one another.</a:t>
            </a:r>
            <a:endParaRPr lang="en-US" dirty="0"/>
          </a:p>
        </p:txBody>
      </p:sp>
      <p:sp>
        <p:nvSpPr>
          <p:cNvPr id="4" name="Slide Number Placeholder 3"/>
          <p:cNvSpPr>
            <a:spLocks noGrp="1"/>
          </p:cNvSpPr>
          <p:nvPr>
            <p:ph type="sldNum" sz="quarter" idx="10"/>
          </p:nvPr>
        </p:nvSpPr>
        <p:spPr/>
        <p:txBody>
          <a:bodyPr/>
          <a:lstStyle/>
          <a:p>
            <a:fld id="{D0A04CF9-8B8B-457E-9C96-C2F4960EBAC1}" type="slidenum">
              <a:rPr lang="en-US" smtClean="0"/>
              <a:t>32</a:t>
            </a:fld>
            <a:endParaRPr lang="en-US"/>
          </a:p>
        </p:txBody>
      </p:sp>
    </p:spTree>
    <p:extLst>
      <p:ext uri="{BB962C8B-B14F-4D97-AF65-F5344CB8AC3E}">
        <p14:creationId xmlns:p14="http://schemas.microsoft.com/office/powerpoint/2010/main" val="14589938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34</a:t>
            </a:fld>
            <a:endParaRPr lang="en-US"/>
          </a:p>
        </p:txBody>
      </p:sp>
    </p:spTree>
    <p:extLst>
      <p:ext uri="{BB962C8B-B14F-4D97-AF65-F5344CB8AC3E}">
        <p14:creationId xmlns:p14="http://schemas.microsoft.com/office/powerpoint/2010/main" val="3722155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https://www.samhsa.gov/wellness-initiative/eight-dimensions-wellness</a:t>
            </a:r>
          </a:p>
        </p:txBody>
      </p:sp>
      <p:sp>
        <p:nvSpPr>
          <p:cNvPr id="4" name="Slide Number Placeholder 3"/>
          <p:cNvSpPr>
            <a:spLocks noGrp="1"/>
          </p:cNvSpPr>
          <p:nvPr>
            <p:ph type="sldNum" sz="quarter" idx="10"/>
          </p:nvPr>
        </p:nvSpPr>
        <p:spPr/>
        <p:txBody>
          <a:bodyPr/>
          <a:lstStyle/>
          <a:p>
            <a:fld id="{D0A04CF9-8B8B-457E-9C96-C2F4960EBAC1}" type="slidenum">
              <a:rPr lang="en-US" smtClean="0"/>
              <a:t>4</a:t>
            </a:fld>
            <a:endParaRPr lang="en-US"/>
          </a:p>
        </p:txBody>
      </p:sp>
    </p:spTree>
    <p:extLst>
      <p:ext uri="{BB962C8B-B14F-4D97-AF65-F5344CB8AC3E}">
        <p14:creationId xmlns:p14="http://schemas.microsoft.com/office/powerpoint/2010/main" val="2748575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https://www.samhsa.gov/find-help/recovery</a:t>
            </a:r>
          </a:p>
        </p:txBody>
      </p:sp>
      <p:sp>
        <p:nvSpPr>
          <p:cNvPr id="4" name="Slide Number Placeholder 3"/>
          <p:cNvSpPr>
            <a:spLocks noGrp="1"/>
          </p:cNvSpPr>
          <p:nvPr>
            <p:ph type="sldNum" sz="quarter" idx="10"/>
          </p:nvPr>
        </p:nvSpPr>
        <p:spPr/>
        <p:txBody>
          <a:bodyPr/>
          <a:lstStyle/>
          <a:p>
            <a:fld id="{D0A04CF9-8B8B-457E-9C96-C2F4960EBAC1}" type="slidenum">
              <a:rPr lang="en-US" smtClean="0"/>
              <a:t>5</a:t>
            </a:fld>
            <a:endParaRPr lang="en-US"/>
          </a:p>
        </p:txBody>
      </p:sp>
    </p:spTree>
    <p:extLst>
      <p:ext uri="{BB962C8B-B14F-4D97-AF65-F5344CB8AC3E}">
        <p14:creationId xmlns:p14="http://schemas.microsoft.com/office/powerpoint/2010/main" val="1429368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Competing demands</a:t>
            </a:r>
            <a:r>
              <a:rPr kumimoji="0" lang="en-US" sz="1200" b="0" i="0"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 </a:t>
            </a:r>
            <a:r>
              <a:rPr kumimoji="0" lang="en-US" sz="1200" b="0" i="1"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contextual problems</a:t>
            </a:r>
            <a:r>
              <a:rPr kumimoji="0" lang="en-US" sz="1200" b="0" i="0"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 and </a:t>
            </a:r>
            <a:r>
              <a:rPr kumimoji="0" lang="en-US" sz="1200" b="0" i="1"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poor self regulation skills</a:t>
            </a:r>
            <a:r>
              <a:rPr kumimoji="0" lang="en-US" sz="1200" b="0" i="0" u="none" strike="noStrike" kern="1200" cap="none" spc="0" normalizeH="0" baseline="0" noProof="0" dirty="0">
                <a:ln>
                  <a:noFill/>
                </a:ln>
                <a:effectLst>
                  <a:outerShdw blurRad="38100" dist="38100" dir="2700000" algn="tl">
                    <a:srgbClr val="000000"/>
                  </a:outerShdw>
                </a:effectLst>
                <a:uLnTx/>
                <a:uFillTx/>
                <a:latin typeface="Tahoma" panose="020B0604030504040204" pitchFamily="34" charset="0"/>
                <a:ea typeface="+mn-ea"/>
                <a:cs typeface="+mn-cs"/>
              </a:rPr>
              <a:t> lead to incomplete or problematic completion of change tasks which in turn leads to failed attempts to change and undermines recycling and the readiness, willingness, and perceived ability to change. Treatment supports movement through the process. </a:t>
            </a:r>
          </a:p>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6</a:t>
            </a:fld>
            <a:endParaRPr lang="en-US"/>
          </a:p>
        </p:txBody>
      </p:sp>
    </p:spTree>
    <p:extLst>
      <p:ext uri="{BB962C8B-B14F-4D97-AF65-F5344CB8AC3E}">
        <p14:creationId xmlns:p14="http://schemas.microsoft.com/office/powerpoint/2010/main" val="3997892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7</a:t>
            </a:fld>
            <a:endParaRPr lang="en-US"/>
          </a:p>
        </p:txBody>
      </p:sp>
    </p:spTree>
    <p:extLst>
      <p:ext uri="{BB962C8B-B14F-4D97-AF65-F5344CB8AC3E}">
        <p14:creationId xmlns:p14="http://schemas.microsoft.com/office/powerpoint/2010/main" val="2898759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8</a:t>
            </a:fld>
            <a:endParaRPr lang="en-US"/>
          </a:p>
        </p:txBody>
      </p:sp>
    </p:spTree>
    <p:extLst>
      <p:ext uri="{BB962C8B-B14F-4D97-AF65-F5344CB8AC3E}">
        <p14:creationId xmlns:p14="http://schemas.microsoft.com/office/powerpoint/2010/main" val="3050624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unique contribution of the TTM</a:t>
            </a:r>
          </a:p>
        </p:txBody>
      </p:sp>
      <p:sp>
        <p:nvSpPr>
          <p:cNvPr id="4" name="Slide Number Placeholder 3"/>
          <p:cNvSpPr>
            <a:spLocks noGrp="1"/>
          </p:cNvSpPr>
          <p:nvPr>
            <p:ph type="sldNum" sz="quarter" idx="5"/>
          </p:nvPr>
        </p:nvSpPr>
        <p:spPr/>
        <p:txBody>
          <a:bodyPr/>
          <a:lstStyle/>
          <a:p>
            <a:fld id="{C8990E9F-CF09-4DA0-9B6D-36CEBCF0C872}" type="slidenum">
              <a:rPr lang="en-US" smtClean="0"/>
              <a:t>9</a:t>
            </a:fld>
            <a:endParaRPr lang="en-US"/>
          </a:p>
        </p:txBody>
      </p:sp>
    </p:spTree>
    <p:extLst>
      <p:ext uri="{BB962C8B-B14F-4D97-AF65-F5344CB8AC3E}">
        <p14:creationId xmlns:p14="http://schemas.microsoft.com/office/powerpoint/2010/main" val="502505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C6C1E8-C235-4786-BEA6-4210F27FAD64}" type="slidenum">
              <a:rPr lang="en-US" smtClean="0"/>
              <a:pPr/>
              <a:t>11</a:t>
            </a:fld>
            <a:endParaRPr lang="en-US"/>
          </a:p>
        </p:txBody>
      </p:sp>
    </p:spTree>
    <p:extLst>
      <p:ext uri="{BB962C8B-B14F-4D97-AF65-F5344CB8AC3E}">
        <p14:creationId xmlns:p14="http://schemas.microsoft.com/office/powerpoint/2010/main" val="1626282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502920" y="7141423"/>
            <a:ext cx="4831080" cy="413808"/>
          </a:xfrm>
        </p:spPr>
        <p:txBody>
          <a:bodyPr/>
          <a:lstStyle/>
          <a:p>
            <a:r>
              <a:rPr lang="en-US" dirty="0">
                <a:solidFill>
                  <a:prstClr val="black">
                    <a:tint val="75000"/>
                  </a:prstClr>
                </a:solidFill>
              </a:rPr>
              <a:t>© American Psychological Association 2020 All Rights Reserved</a:t>
            </a:r>
          </a:p>
        </p:txBody>
      </p:sp>
      <p:pic>
        <p:nvPicPr>
          <p:cNvPr id="7" name="Picture 6"/>
          <p:cNvPicPr>
            <a:picLocks noChangeAspect="1"/>
          </p:cNvPicPr>
          <p:nvPr userDrawn="1"/>
        </p:nvPicPr>
        <p:blipFill>
          <a:blip r:embed="rId2"/>
          <a:stretch>
            <a:fillRect/>
          </a:stretch>
        </p:blipFill>
        <p:spPr>
          <a:xfrm>
            <a:off x="7315200" y="6472179"/>
            <a:ext cx="2263140" cy="1140051"/>
          </a:xfrm>
          <a:prstGeom prst="rect">
            <a:avLst/>
          </a:prstGeom>
        </p:spPr>
      </p:pic>
    </p:spTree>
    <p:extLst>
      <p:ext uri="{BB962C8B-B14F-4D97-AF65-F5344CB8AC3E}">
        <p14:creationId xmlns:p14="http://schemas.microsoft.com/office/powerpoint/2010/main" val="3297831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4018406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4275"/>
            <a:ext cx="8548687" cy="1544638"/>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95338" y="3294063"/>
            <a:ext cx="8548687" cy="170021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493182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3238" y="1812925"/>
            <a:ext cx="4449762" cy="5130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812925"/>
            <a:ext cx="4449763" cy="5130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2052576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3238" y="1739900"/>
            <a:ext cx="4443412"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03238" y="2465388"/>
            <a:ext cx="4443412"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0163" y="1739900"/>
            <a:ext cx="4445000"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0163" y="2465388"/>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 American Psychological Association 2019 All Rights Reserved</a:t>
            </a:r>
          </a:p>
        </p:txBody>
      </p:sp>
      <p:sp>
        <p:nvSpPr>
          <p:cNvPr id="9" name="Slide Number Placeholder 8"/>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4185738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American Psychological Association 2019 All Rights Reserved</a:t>
            </a:r>
          </a:p>
        </p:txBody>
      </p:sp>
      <p:sp>
        <p:nvSpPr>
          <p:cNvPr id="5" name="Slide Number Placeholder 4"/>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3771783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 American Psychological Association 2019 All Rights Reserved</a:t>
            </a:r>
          </a:p>
        </p:txBody>
      </p:sp>
      <p:sp>
        <p:nvSpPr>
          <p:cNvPr id="4" name="Slide Number Placeholder 3"/>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2098324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3"/>
            <a:ext cx="3308350" cy="13176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932238" y="309563"/>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3238" y="1627188"/>
            <a:ext cx="3308350" cy="53165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567324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5" y="5440363"/>
            <a:ext cx="6035675" cy="64293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71675" y="693738"/>
            <a:ext cx="6035675" cy="4664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1675" y="6083300"/>
            <a:ext cx="6035675" cy="911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61326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1107870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975" y="311150"/>
            <a:ext cx="2262188" cy="66325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3238" y="311150"/>
            <a:ext cx="6637337" cy="66325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3862943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F3BDE-873B-4767-B6B1-815D4433D33F}"/>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B7EF4CE7-ECCD-4331-85C2-ED7CBE607889}"/>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spTree>
    <p:extLst>
      <p:ext uri="{BB962C8B-B14F-4D97-AF65-F5344CB8AC3E}">
        <p14:creationId xmlns:p14="http://schemas.microsoft.com/office/powerpoint/2010/main" val="2178115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American Psychological Association 2019 All Rights Reserved</a:t>
            </a:r>
          </a:p>
        </p:txBody>
      </p:sp>
      <p:sp>
        <p:nvSpPr>
          <p:cNvPr id="5" name="Slide Number Placeholder 4"/>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3330537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57300" y="1271588"/>
            <a:ext cx="7543800" cy="2706687"/>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57300" y="4083050"/>
            <a:ext cx="7543800" cy="1876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2946226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251694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938338"/>
            <a:ext cx="8675688" cy="32321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5800" y="5200650"/>
            <a:ext cx="8675688" cy="170021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673088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215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1326896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150" y="414338"/>
            <a:ext cx="8675688" cy="1501775"/>
          </a:xfrm>
        </p:spPr>
        <p:txBody>
          <a:bodyPr/>
          <a:lstStyle/>
          <a:p>
            <a:r>
              <a:rPr lang="en-US"/>
              <a:t>Click to edit Master title style</a:t>
            </a:r>
          </a:p>
        </p:txBody>
      </p:sp>
      <p:sp>
        <p:nvSpPr>
          <p:cNvPr id="3" name="Text Placeholder 2"/>
          <p:cNvSpPr>
            <a:spLocks noGrp="1"/>
          </p:cNvSpPr>
          <p:nvPr>
            <p:ph type="body" idx="1"/>
          </p:nvPr>
        </p:nvSpPr>
        <p:spPr>
          <a:xfrm>
            <a:off x="692150" y="1905000"/>
            <a:ext cx="425608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92150" y="2838450"/>
            <a:ext cx="425608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92700" y="1905000"/>
            <a:ext cx="427513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92700" y="2838450"/>
            <a:ext cx="427513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 American Psychological Association 2019 All Rights Reserved</a:t>
            </a:r>
          </a:p>
        </p:txBody>
      </p:sp>
      <p:sp>
        <p:nvSpPr>
          <p:cNvPr id="9" name="Slide Number Placeholder 8"/>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41901219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American Psychological Association 2019 All Rights Reserved</a:t>
            </a:r>
          </a:p>
        </p:txBody>
      </p:sp>
      <p:sp>
        <p:nvSpPr>
          <p:cNvPr id="5" name="Slide Number Placeholder 4"/>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232699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 American Psychological Association 2019 All Rights Reserved</a:t>
            </a:r>
          </a:p>
        </p:txBody>
      </p:sp>
      <p:sp>
        <p:nvSpPr>
          <p:cNvPr id="4" name="Slide Number Placeholder 3"/>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18551606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76725" y="1119188"/>
            <a:ext cx="5091113" cy="55229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2424016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76725" y="1119188"/>
            <a:ext cx="5091113" cy="55229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735109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690881"/>
            <a:ext cx="8549640" cy="4836160"/>
          </a:xfrm>
        </p:spPr>
        <p:txBody>
          <a:bodyPr anchor="b">
            <a:noAutofit/>
          </a:bodyPr>
          <a:lstStyle>
            <a:lvl1pPr>
              <a:lnSpc>
                <a:spcPct val="100000"/>
              </a:lnSpc>
              <a:defRPr sz="8800"/>
            </a:lvl1pPr>
          </a:lstStyle>
          <a:p>
            <a:r>
              <a:rPr lang="en-US"/>
              <a:t>Click to edit Master title style</a:t>
            </a:r>
            <a:endParaRPr lang="en-US" dirty="0"/>
          </a:p>
        </p:txBody>
      </p:sp>
      <p:sp>
        <p:nvSpPr>
          <p:cNvPr id="3" name="Subtitle 2"/>
          <p:cNvSpPr>
            <a:spLocks noGrp="1"/>
          </p:cNvSpPr>
          <p:nvPr>
            <p:ph type="subTitle" idx="1"/>
          </p:nvPr>
        </p:nvSpPr>
        <p:spPr>
          <a:xfrm>
            <a:off x="1508760" y="5613400"/>
            <a:ext cx="7040880" cy="1381760"/>
          </a:xfrm>
        </p:spPr>
        <p:txBody>
          <a:bodyPr>
            <a:normAutofit/>
          </a:bodyPr>
          <a:lstStyle>
            <a:lvl1pPr marL="0" indent="0" algn="ctr">
              <a:buNone/>
              <a:defRPr sz="2640">
                <a:solidFill>
                  <a:schemeClr val="tx1">
                    <a:tint val="75000"/>
                  </a:schemeClr>
                </a:solidFill>
              </a:defRPr>
            </a:lvl1pPr>
            <a:lvl2pPr marL="502920" indent="0" algn="ctr">
              <a:buNone/>
              <a:defRPr>
                <a:solidFill>
                  <a:schemeClr val="tx1">
                    <a:tint val="75000"/>
                  </a:schemeClr>
                </a:solidFill>
              </a:defRPr>
            </a:lvl2pPr>
            <a:lvl3pPr marL="1005840" indent="0" algn="ctr">
              <a:buNone/>
              <a:defRPr>
                <a:solidFill>
                  <a:schemeClr val="tx1">
                    <a:tint val="75000"/>
                  </a:schemeClr>
                </a:solidFill>
              </a:defRPr>
            </a:lvl3pPr>
            <a:lvl4pPr marL="1508760" indent="0" algn="ctr">
              <a:buNone/>
              <a:defRPr>
                <a:solidFill>
                  <a:schemeClr val="tx1">
                    <a:tint val="75000"/>
                  </a:schemeClr>
                </a:solidFill>
              </a:defRPr>
            </a:lvl4pPr>
            <a:lvl5pPr marL="2011680" indent="0" algn="ctr">
              <a:buNone/>
              <a:defRPr>
                <a:solidFill>
                  <a:schemeClr val="tx1">
                    <a:tint val="75000"/>
                  </a:schemeClr>
                </a:solidFill>
              </a:defRPr>
            </a:lvl5pPr>
            <a:lvl6pPr marL="2514600" indent="0" algn="ctr">
              <a:buNone/>
              <a:defRPr>
                <a:solidFill>
                  <a:schemeClr val="tx1">
                    <a:tint val="75000"/>
                  </a:schemeClr>
                </a:solidFill>
              </a:defRPr>
            </a:lvl6pPr>
            <a:lvl7pPr marL="3017520" indent="0" algn="ctr">
              <a:buNone/>
              <a:defRPr>
                <a:solidFill>
                  <a:schemeClr val="tx1">
                    <a:tint val="75000"/>
                  </a:schemeClr>
                </a:solidFill>
              </a:defRPr>
            </a:lvl7pPr>
            <a:lvl8pPr marL="3520440" indent="0" algn="ctr">
              <a:buNone/>
              <a:defRPr>
                <a:solidFill>
                  <a:schemeClr val="tx1">
                    <a:tint val="75000"/>
                  </a:schemeClr>
                </a:solidFill>
              </a:defRPr>
            </a:lvl8pPr>
            <a:lvl9pPr marL="4023360" indent="0" algn="ctr">
              <a:buNone/>
              <a:defRPr>
                <a:solidFill>
                  <a:schemeClr val="tx1">
                    <a:tint val="75000"/>
                  </a:schemeClr>
                </a:solidFill>
              </a:defRPr>
            </a:lvl9pPr>
          </a:lstStyle>
          <a:p>
            <a:r>
              <a:rPr lang="en-US"/>
              <a:t>Click to edit Master subtitle style</a:t>
            </a:r>
            <a:endParaRPr lang="en-US" dirty="0"/>
          </a:p>
        </p:txBody>
      </p:sp>
      <p:sp>
        <p:nvSpPr>
          <p:cNvPr id="9" name="Footer Placeholder 8"/>
          <p:cNvSpPr>
            <a:spLocks noGrp="1"/>
          </p:cNvSpPr>
          <p:nvPr>
            <p:ph type="ftr" sz="quarter" idx="12"/>
          </p:nvPr>
        </p:nvSpPr>
        <p:spPr/>
        <p:txBody>
          <a:bodyPr/>
          <a:lstStyle>
            <a:lvl1pPr>
              <a:defRPr sz="1000"/>
            </a:lvl1pPr>
          </a:lstStyle>
          <a:p>
            <a:r>
              <a:rPr lang="en-US" dirty="0">
                <a:latin typeface="Futura Md BT" pitchFamily="34" charset="0"/>
              </a:rPr>
              <a:t>© American Psychological Association 2020 All Rights Reserved</a:t>
            </a:r>
            <a:endParaRPr lang="en-US" dirty="0"/>
          </a:p>
        </p:txBody>
      </p:sp>
    </p:spTree>
    <p:extLst>
      <p:ext uri="{BB962C8B-B14F-4D97-AF65-F5344CB8AC3E}">
        <p14:creationId xmlns:p14="http://schemas.microsoft.com/office/powerpoint/2010/main" val="18061768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23791810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7725" y="414338"/>
            <a:ext cx="2168525" cy="65865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92150" y="414338"/>
            <a:ext cx="6353175" cy="6586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62F8EE5B-542D-46E4-B416-51B591AF5A39}" type="slidenum">
              <a:rPr lang="en-US" smtClean="0"/>
              <a:t>‹#›</a:t>
            </a:fld>
            <a:endParaRPr lang="en-US"/>
          </a:p>
        </p:txBody>
      </p:sp>
    </p:spTree>
    <p:extLst>
      <p:ext uri="{BB962C8B-B14F-4D97-AF65-F5344CB8AC3E}">
        <p14:creationId xmlns:p14="http://schemas.microsoft.com/office/powerpoint/2010/main" val="4851089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57300" y="1271588"/>
            <a:ext cx="7543800" cy="2706687"/>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57300" y="4083050"/>
            <a:ext cx="7543800" cy="1876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15386100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3575203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938338"/>
            <a:ext cx="8675688" cy="32321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5800" y="5200650"/>
            <a:ext cx="8675688" cy="170021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2534213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215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2068513"/>
            <a:ext cx="4260850" cy="49323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37145948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150" y="414338"/>
            <a:ext cx="8675688" cy="1501775"/>
          </a:xfrm>
        </p:spPr>
        <p:txBody>
          <a:bodyPr/>
          <a:lstStyle/>
          <a:p>
            <a:r>
              <a:rPr lang="en-US"/>
              <a:t>Click to edit Master title style</a:t>
            </a:r>
          </a:p>
        </p:txBody>
      </p:sp>
      <p:sp>
        <p:nvSpPr>
          <p:cNvPr id="3" name="Text Placeholder 2"/>
          <p:cNvSpPr>
            <a:spLocks noGrp="1"/>
          </p:cNvSpPr>
          <p:nvPr>
            <p:ph type="body" idx="1"/>
          </p:nvPr>
        </p:nvSpPr>
        <p:spPr>
          <a:xfrm>
            <a:off x="692150" y="1905000"/>
            <a:ext cx="425608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92150" y="2838450"/>
            <a:ext cx="425608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92700" y="1905000"/>
            <a:ext cx="427513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92700" y="2838450"/>
            <a:ext cx="4275138" cy="417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 American Psychological Association 2019 All Rights Reserved</a:t>
            </a:r>
          </a:p>
        </p:txBody>
      </p:sp>
      <p:sp>
        <p:nvSpPr>
          <p:cNvPr id="9" name="Slide Number Placeholder 8"/>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5826113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American Psychological Association 2019 All Rights Reserved</a:t>
            </a:r>
          </a:p>
        </p:txBody>
      </p:sp>
      <p:sp>
        <p:nvSpPr>
          <p:cNvPr id="5" name="Slide Number Placeholder 4"/>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1916842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 American Psychological Association 2019 All Rights Reserved</a:t>
            </a:r>
          </a:p>
        </p:txBody>
      </p:sp>
      <p:sp>
        <p:nvSpPr>
          <p:cNvPr id="4" name="Slide Number Placeholder 3"/>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3400720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76725" y="1119188"/>
            <a:ext cx="5091113" cy="55229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1764691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spTree>
    <p:extLst>
      <p:ext uri="{BB962C8B-B14F-4D97-AF65-F5344CB8AC3E}">
        <p14:creationId xmlns:p14="http://schemas.microsoft.com/office/powerpoint/2010/main" val="21238083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76725" y="1119188"/>
            <a:ext cx="5091113" cy="55229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American Psychological Association 2019 All Rights Reserved</a:t>
            </a:r>
          </a:p>
        </p:txBody>
      </p:sp>
      <p:sp>
        <p:nvSpPr>
          <p:cNvPr id="7" name="Slide Number Placeholder 6"/>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20429833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31316316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7725" y="414338"/>
            <a:ext cx="2168525" cy="65865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92150" y="414338"/>
            <a:ext cx="6353175" cy="6586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5D3A2541-DDBC-40E3-8DF6-5394F81B0A61}" type="slidenum">
              <a:rPr lang="en-US" smtClean="0"/>
              <a:t>‹#›</a:t>
            </a:fld>
            <a:endParaRPr lang="en-US"/>
          </a:p>
        </p:txBody>
      </p:sp>
    </p:spTree>
    <p:extLst>
      <p:ext uri="{BB962C8B-B14F-4D97-AF65-F5344CB8AC3E}">
        <p14:creationId xmlns:p14="http://schemas.microsoft.com/office/powerpoint/2010/main" val="2219930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_alt">
    <p:bg>
      <p:bgPr>
        <a:solidFill>
          <a:srgbClr val="0B243B"/>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00C8E9-93F7-B345-B37C-958522DA0E70}"/>
              </a:ext>
            </a:extLst>
          </p:cNvPr>
          <p:cNvSpPr/>
          <p:nvPr userDrawn="1"/>
        </p:nvSpPr>
        <p:spPr>
          <a:xfrm rot="10800000">
            <a:off x="0" y="1"/>
            <a:ext cx="10058400" cy="1667123"/>
          </a:xfrm>
          <a:prstGeom prst="rect">
            <a:avLst/>
          </a:prstGeom>
          <a:blipFill dpi="0" rotWithShape="1">
            <a:blip r:embed="rId2">
              <a:alphaModFix amt="4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5" dirty="0"/>
          </a:p>
        </p:txBody>
      </p:sp>
      <p:sp>
        <p:nvSpPr>
          <p:cNvPr id="11" name="Text Placeholder 10">
            <a:extLst>
              <a:ext uri="{FF2B5EF4-FFF2-40B4-BE49-F238E27FC236}">
                <a16:creationId xmlns:a16="http://schemas.microsoft.com/office/drawing/2014/main" id="{731859D0-76A1-9F46-A317-D5D284AA1EC9}"/>
              </a:ext>
            </a:extLst>
          </p:cNvPr>
          <p:cNvSpPr>
            <a:spLocks noGrp="1"/>
          </p:cNvSpPr>
          <p:nvPr>
            <p:ph type="body" sz="quarter" idx="11" hasCustomPrompt="1"/>
          </p:nvPr>
        </p:nvSpPr>
        <p:spPr>
          <a:xfrm>
            <a:off x="556792" y="1787278"/>
            <a:ext cx="8944575" cy="5237014"/>
          </a:xfrm>
        </p:spPr>
        <p:txBody>
          <a:bodyPr>
            <a:normAutofit/>
          </a:bodyPr>
          <a:lstStyle>
            <a:lvl1pPr marL="188595" indent="-188595">
              <a:buClrTx/>
              <a:buFont typeface=".AppleSystemUIFont"/>
              <a:buChar char="-"/>
              <a:defRPr lang="en-US" sz="2640" kern="1200" dirty="0" smtClean="0">
                <a:solidFill>
                  <a:schemeClr val="bg1"/>
                </a:solidFill>
                <a:latin typeface="Franklin Gothic Book" panose="020B0503020102020204" pitchFamily="34" charset="0"/>
                <a:ea typeface="+mn-ea"/>
                <a:cs typeface="+mn-cs"/>
              </a:defRPr>
            </a:lvl1pPr>
            <a:lvl2pPr marL="565785" indent="-188595">
              <a:buClrTx/>
              <a:buFont typeface=".AppleSystemUIFont"/>
              <a:buChar char="-"/>
              <a:defRPr lang="en-US" sz="1980" kern="1200" dirty="0" smtClean="0">
                <a:solidFill>
                  <a:schemeClr val="bg1"/>
                </a:solidFill>
                <a:latin typeface="Franklin Gothic Book" panose="020B0503020102020204" pitchFamily="34" charset="0"/>
                <a:ea typeface="+mn-ea"/>
                <a:cs typeface="+mn-cs"/>
              </a:defRPr>
            </a:lvl2pPr>
            <a:lvl3pPr marL="942975" indent="-188595">
              <a:buClrTx/>
              <a:buSzPct val="75000"/>
              <a:buFont typeface=".AppleSystemUIFont"/>
              <a:buChar char="›"/>
              <a:defRPr lang="en-US" sz="1980" kern="1200" dirty="0" smtClean="0">
                <a:solidFill>
                  <a:schemeClr val="bg1"/>
                </a:solidFill>
                <a:latin typeface="Franklin Gothic Book" panose="020B0503020102020204" pitchFamily="34" charset="0"/>
                <a:ea typeface="+mn-ea"/>
                <a:cs typeface="+mn-cs"/>
              </a:defRPr>
            </a:lvl3pPr>
            <a:lvl4pPr marL="1320165" indent="-188595">
              <a:buClrTx/>
              <a:buSzPct val="75000"/>
              <a:buFont typeface="Arial" panose="020B0604020202020204" pitchFamily="34" charset="0"/>
              <a:buChar char="•"/>
              <a:defRPr lang="en-US" sz="1485" kern="1200" dirty="0" smtClean="0">
                <a:solidFill>
                  <a:schemeClr val="bg1"/>
                </a:solidFill>
                <a:latin typeface="Franklin Gothic Book" panose="020B0503020102020204" pitchFamily="34" charset="0"/>
                <a:ea typeface="+mn-ea"/>
                <a:cs typeface="+mn-cs"/>
              </a:defRPr>
            </a:lvl4pPr>
            <a:lvl5pPr marL="1697355" indent="-188595">
              <a:buClrTx/>
              <a:buSzPct val="75000"/>
              <a:buFont typeface="Arial" panose="020B0604020202020204" pitchFamily="34" charset="0"/>
              <a:buChar char="•"/>
              <a:defRPr lang="en-US" sz="1485" kern="1200" dirty="0">
                <a:solidFill>
                  <a:schemeClr val="bg1"/>
                </a:solidFill>
                <a:latin typeface="Franklin Gothic Book" panose="020B0503020102020204" pitchFamily="34" charset="0"/>
                <a:ea typeface="+mn-ea"/>
                <a:cs typeface="+mn-cs"/>
              </a:defRPr>
            </a:lvl5pPr>
          </a:lstStyle>
          <a:p>
            <a:pPr lvl="0"/>
            <a:r>
              <a:rPr lang="en-US" dirty="0"/>
              <a:t>Slide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a:extLst>
              <a:ext uri="{FF2B5EF4-FFF2-40B4-BE49-F238E27FC236}">
                <a16:creationId xmlns:a16="http://schemas.microsoft.com/office/drawing/2014/main" id="{837BC267-7268-4C42-BD0C-747910A86967}"/>
              </a:ext>
            </a:extLst>
          </p:cNvPr>
          <p:cNvSpPr>
            <a:spLocks noGrp="1"/>
          </p:cNvSpPr>
          <p:nvPr>
            <p:ph type="title"/>
          </p:nvPr>
        </p:nvSpPr>
        <p:spPr>
          <a:xfrm>
            <a:off x="556791" y="533180"/>
            <a:ext cx="8944575" cy="803522"/>
          </a:xfrm>
        </p:spPr>
        <p:txBody>
          <a:bodyPr anchor="t">
            <a:noAutofit/>
          </a:bodyPr>
          <a:lstStyle>
            <a:lvl1pPr>
              <a:defRPr lang="en-US" sz="4455" b="1" kern="1200" dirty="0" smtClean="0">
                <a:solidFill>
                  <a:prstClr val="white"/>
                </a:solidFill>
                <a:latin typeface="Franklin Gothic Demi" panose="020B0603020102020204" pitchFamily="34" charset="0"/>
                <a:ea typeface="+mn-ea"/>
                <a:cs typeface="+mn-cs"/>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04FB4E1B-605B-A945-AC76-234639AF1C68}"/>
              </a:ext>
            </a:extLst>
          </p:cNvPr>
          <p:cNvSpPr>
            <a:spLocks noGrp="1"/>
          </p:cNvSpPr>
          <p:nvPr>
            <p:ph type="sldNum" sz="quarter" idx="4"/>
          </p:nvPr>
        </p:nvSpPr>
        <p:spPr>
          <a:xfrm>
            <a:off x="7103745" y="7203864"/>
            <a:ext cx="2263140" cy="413808"/>
          </a:xfrm>
          <a:prstGeom prst="rect">
            <a:avLst/>
          </a:prstGeom>
        </p:spPr>
        <p:txBody>
          <a:bodyPr vert="horz" lIns="91440" tIns="45720" rIns="91440" bIns="45720" rtlCol="0" anchor="ctr"/>
          <a:lstStyle>
            <a:lvl1pPr algn="r">
              <a:defRPr sz="990">
                <a:solidFill>
                  <a:schemeClr val="bg1"/>
                </a:solidFill>
                <a:latin typeface="Franklin Gothic Medium" panose="020B0603020102020204" pitchFamily="34" charset="0"/>
              </a:defRPr>
            </a:lvl1pPr>
          </a:lstStyle>
          <a:p>
            <a:fld id="{78E7B9A2-A166-4DE4-96C3-CEAEA9C3F0C5}" type="slidenum">
              <a:rPr lang="en-US" smtClean="0"/>
              <a:pPr/>
              <a:t>‹#›</a:t>
            </a:fld>
            <a:endParaRPr lang="en-US" dirty="0"/>
          </a:p>
        </p:txBody>
      </p:sp>
    </p:spTree>
    <p:extLst>
      <p:ext uri="{BB962C8B-B14F-4D97-AF65-F5344CB8AC3E}">
        <p14:creationId xmlns:p14="http://schemas.microsoft.com/office/powerpoint/2010/main" val="418416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4" name="Date Placeholder 1"/>
          <p:cNvSpPr>
            <a:spLocks noGrp="1"/>
          </p:cNvSpPr>
          <p:nvPr>
            <p:ph type="dt" sz="half" idx="10"/>
          </p:nvPr>
        </p:nvSpPr>
        <p:spPr/>
        <p:txBody>
          <a:bodyPr/>
          <a:lstStyle>
            <a:lvl1pPr>
              <a:defRPr/>
            </a:lvl1pPr>
          </a:lstStyle>
          <a:p>
            <a:fld id="{3905F614-BCB1-476B-B628-1EEA766A3E4E}" type="datetimeFigureOut">
              <a:rPr lang="en-US" smtClean="0"/>
              <a:t>8/20/2021</a:t>
            </a:fld>
            <a:endParaRPr lang="en-US"/>
          </a:p>
        </p:txBody>
      </p:sp>
      <p:sp>
        <p:nvSpPr>
          <p:cNvPr id="5" name="Footer Placeholder 2"/>
          <p:cNvSpPr>
            <a:spLocks noGrp="1"/>
          </p:cNvSpPr>
          <p:nvPr>
            <p:ph type="ftr" sz="quarter" idx="11"/>
          </p:nvPr>
        </p:nvSpPr>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A47F9931-AB1F-424F-99CA-7DEB560F50A5}" type="slidenum">
              <a:rPr lang="en-US" smtClean="0"/>
              <a:t>‹#›</a:t>
            </a:fld>
            <a:endParaRPr lang="en-US"/>
          </a:p>
        </p:txBody>
      </p:sp>
    </p:spTree>
    <p:extLst>
      <p:ext uri="{BB962C8B-B14F-4D97-AF65-F5344CB8AC3E}">
        <p14:creationId xmlns:p14="http://schemas.microsoft.com/office/powerpoint/2010/main" val="543346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A3EF6-1A24-42DD-A28C-30F74264A72C}"/>
              </a:ext>
            </a:extLst>
          </p:cNvPr>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758FB8A-B52E-4483-9E2A-132E27396FED}"/>
              </a:ext>
            </a:extLst>
          </p:cNvPr>
          <p:cNvSpPr>
            <a:spLocks noGrp="1" noChangeArrowheads="1"/>
          </p:cNvSpPr>
          <p:nvPr>
            <p:ph type="dt" sz="half" idx="10"/>
          </p:nvPr>
        </p:nvSpPr>
        <p:spPr>
          <a:ln/>
        </p:spPr>
        <p:txBody>
          <a:bodyPr/>
          <a:lstStyle>
            <a:lvl1pPr>
              <a:defRPr/>
            </a:lvl1pPr>
          </a:lstStyle>
          <a:p>
            <a:fld id="{3905F614-BCB1-476B-B628-1EEA766A3E4E}" type="datetimeFigureOut">
              <a:rPr lang="en-US" smtClean="0"/>
              <a:t>8/20/2021</a:t>
            </a:fld>
            <a:endParaRPr lang="en-US"/>
          </a:p>
        </p:txBody>
      </p:sp>
      <p:sp>
        <p:nvSpPr>
          <p:cNvPr id="4" name="Rectangle 5">
            <a:extLst>
              <a:ext uri="{FF2B5EF4-FFF2-40B4-BE49-F238E27FC236}">
                <a16:creationId xmlns:a16="http://schemas.microsoft.com/office/drawing/2014/main" id="{F49F5C7C-042E-4D08-A606-5EA8C7A777D2}"/>
              </a:ext>
            </a:extLst>
          </p:cNvPr>
          <p:cNvSpPr>
            <a:spLocks noGrp="1" noChangeArrowheads="1"/>
          </p:cNvSpPr>
          <p:nvPr>
            <p:ph type="ftr" sz="quarter" idx="11"/>
          </p:nvPr>
        </p:nvSpPr>
        <p:spPr>
          <a:ln/>
        </p:spPr>
        <p:txBody>
          <a:bodyPr/>
          <a:lstStyle>
            <a:lvl1pPr>
              <a:defRPr/>
            </a:lvl1pPr>
          </a:lstStyle>
          <a:p>
            <a:endParaRPr lang="en-US"/>
          </a:p>
        </p:txBody>
      </p:sp>
      <p:sp>
        <p:nvSpPr>
          <p:cNvPr id="5" name="Rectangle 6">
            <a:extLst>
              <a:ext uri="{FF2B5EF4-FFF2-40B4-BE49-F238E27FC236}">
                <a16:creationId xmlns:a16="http://schemas.microsoft.com/office/drawing/2014/main" id="{2E53C38D-A756-448E-AD57-A7C6DF5C2F4C}"/>
              </a:ext>
            </a:extLst>
          </p:cNvPr>
          <p:cNvSpPr>
            <a:spLocks noGrp="1" noChangeArrowheads="1"/>
          </p:cNvSpPr>
          <p:nvPr>
            <p:ph type="sldNum" sz="quarter" idx="12"/>
          </p:nvPr>
        </p:nvSpPr>
        <p:spPr>
          <a:ln/>
        </p:spPr>
        <p:txBody>
          <a:bodyPr/>
          <a:lstStyle>
            <a:lvl1pPr>
              <a:defRPr/>
            </a:lvl1pPr>
          </a:lstStyle>
          <a:p>
            <a:fld id="{A47F9931-AB1F-424F-99CA-7DEB560F50A5}" type="slidenum">
              <a:rPr lang="en-US" smtClean="0"/>
              <a:t>‹#›</a:t>
            </a:fld>
            <a:endParaRPr lang="en-US"/>
          </a:p>
        </p:txBody>
      </p:sp>
    </p:spTree>
    <p:extLst>
      <p:ext uri="{BB962C8B-B14F-4D97-AF65-F5344CB8AC3E}">
        <p14:creationId xmlns:p14="http://schemas.microsoft.com/office/powerpoint/2010/main" val="3971312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44906" y="663245"/>
            <a:ext cx="8019059" cy="169956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44905" y="2590800"/>
            <a:ext cx="3922776" cy="45598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1189" y="2590800"/>
            <a:ext cx="3922776" cy="45598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6C8640C-7623-44E4-818C-197D741932A6}" type="datetimeFigureOut">
              <a:rPr lang="en-US" smtClean="0"/>
              <a:t>8/20/2021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2E2E66-20F6-4BBA-BAA7-F76BA8044725}" type="slidenum">
              <a:rPr lang="en-US" smtClean="0"/>
              <a:t>‹#›</a:t>
            </a:fld>
            <a:endParaRPr lang="en-US"/>
          </a:p>
        </p:txBody>
      </p:sp>
    </p:spTree>
    <p:extLst>
      <p:ext uri="{BB962C8B-B14F-4D97-AF65-F5344CB8AC3E}">
        <p14:creationId xmlns:p14="http://schemas.microsoft.com/office/powerpoint/2010/main" val="4062860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063" y="2414588"/>
            <a:ext cx="8550275" cy="1665287"/>
          </a:xfrm>
        </p:spPr>
        <p:txBody>
          <a:bodyPr/>
          <a:lstStyle/>
          <a:p>
            <a:r>
              <a:rPr lang="en-US"/>
              <a:t>Click to edit Master title style</a:t>
            </a:r>
          </a:p>
        </p:txBody>
      </p:sp>
      <p:sp>
        <p:nvSpPr>
          <p:cNvPr id="3" name="Subtitle 2"/>
          <p:cNvSpPr>
            <a:spLocks noGrp="1"/>
          </p:cNvSpPr>
          <p:nvPr>
            <p:ph type="subTitle" idx="1"/>
          </p:nvPr>
        </p:nvSpPr>
        <p:spPr>
          <a:xfrm>
            <a:off x="1508125" y="4403725"/>
            <a:ext cx="7042150" cy="19875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American Psychological Association 2019 All Rights Reserved</a:t>
            </a:r>
          </a:p>
        </p:txBody>
      </p:sp>
      <p:sp>
        <p:nvSpPr>
          <p:cNvPr id="6" name="Slide Number Placeholder 5"/>
          <p:cNvSpPr>
            <a:spLocks noGrp="1"/>
          </p:cNvSpPr>
          <p:nvPr>
            <p:ph type="sldNum" sz="quarter" idx="12"/>
          </p:nvPr>
        </p:nvSpPr>
        <p:spPr/>
        <p:txBody>
          <a:bodyPr/>
          <a:lstStyle/>
          <a:p>
            <a:fld id="{95E86FBF-71CC-4DC7-989D-14E456FDED78}" type="slidenum">
              <a:rPr lang="en-US" smtClean="0"/>
              <a:t>‹#›</a:t>
            </a:fld>
            <a:endParaRPr lang="en-US"/>
          </a:p>
        </p:txBody>
      </p:sp>
    </p:spTree>
    <p:extLst>
      <p:ext uri="{BB962C8B-B14F-4D97-AF65-F5344CB8AC3E}">
        <p14:creationId xmlns:p14="http://schemas.microsoft.com/office/powerpoint/2010/main" val="862725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311256"/>
            <a:ext cx="9052560" cy="1295400"/>
          </a:xfrm>
          <a:prstGeom prst="rect">
            <a:avLst/>
          </a:prstGeom>
        </p:spPr>
        <p:txBody>
          <a:bodyPr vert="horz" lIns="101882" tIns="50941" rIns="101882" bIns="50941" rtlCol="0" anchor="ctr">
            <a:normAutofit/>
          </a:bodyPr>
          <a:lstStyle/>
          <a:p>
            <a:r>
              <a:rPr lang="en-US"/>
              <a:t>Click to edit Master title style</a:t>
            </a:r>
          </a:p>
        </p:txBody>
      </p:sp>
      <p:sp>
        <p:nvSpPr>
          <p:cNvPr id="3" name="Text Placeholder 2"/>
          <p:cNvSpPr>
            <a:spLocks noGrp="1"/>
          </p:cNvSpPr>
          <p:nvPr>
            <p:ph type="body" idx="1"/>
          </p:nvPr>
        </p:nvSpPr>
        <p:spPr>
          <a:xfrm>
            <a:off x="502920" y="1813560"/>
            <a:ext cx="9052560" cy="5129425"/>
          </a:xfrm>
          <a:prstGeom prst="rect">
            <a:avLst/>
          </a:prstGeom>
        </p:spPr>
        <p:txBody>
          <a:bodyPr vert="horz" lIns="101882" tIns="50941" rIns="101882" bIns="509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502920" y="7149889"/>
            <a:ext cx="4907280" cy="413808"/>
          </a:xfrm>
          <a:prstGeom prst="rect">
            <a:avLst/>
          </a:prstGeom>
        </p:spPr>
        <p:txBody>
          <a:bodyPr vert="horz" lIns="101882" tIns="50941" rIns="101882" bIns="50941" rtlCol="0" anchor="ctr"/>
          <a:lstStyle>
            <a:lvl1pPr algn="ctr">
              <a:defRPr sz="1300">
                <a:solidFill>
                  <a:schemeClr val="tx1">
                    <a:tint val="75000"/>
                  </a:schemeClr>
                </a:solidFill>
              </a:defRPr>
            </a:lvl1p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pic>
        <p:nvPicPr>
          <p:cNvPr id="7" name="Picture 6"/>
          <p:cNvPicPr>
            <a:picLocks noChangeAspect="1"/>
          </p:cNvPicPr>
          <p:nvPr userDrawn="1"/>
        </p:nvPicPr>
        <p:blipFill>
          <a:blip r:embed="rId10"/>
          <a:stretch>
            <a:fillRect/>
          </a:stretch>
        </p:blipFill>
        <p:spPr>
          <a:xfrm>
            <a:off x="7772400" y="6477621"/>
            <a:ext cx="1956986" cy="1140051"/>
          </a:xfrm>
          <a:prstGeom prst="rect">
            <a:avLst/>
          </a:prstGeom>
        </p:spPr>
      </p:pic>
    </p:spTree>
    <p:extLst>
      <p:ext uri="{BB962C8B-B14F-4D97-AF65-F5344CB8AC3E}">
        <p14:creationId xmlns:p14="http://schemas.microsoft.com/office/powerpoint/2010/main" val="3229753262"/>
      </p:ext>
    </p:extLst>
  </p:cSld>
  <p:clrMap bg1="lt1" tx1="dk1" bg2="lt2" tx2="dk2" accent1="accent1" accent2="accent2" accent3="accent3" accent4="accent4" accent5="accent5" accent6="accent6" hlink="hlink" folHlink="folHlink"/>
  <p:sldLayoutIdLst>
    <p:sldLayoutId id="2147483667" r:id="rId1"/>
    <p:sldLayoutId id="2147483708" r:id="rId2"/>
    <p:sldLayoutId id="2147483668" r:id="rId3"/>
    <p:sldLayoutId id="2147483681" r:id="rId4"/>
    <p:sldLayoutId id="2147483707" r:id="rId5"/>
    <p:sldLayoutId id="2147483709" r:id="rId6"/>
    <p:sldLayoutId id="2147483712" r:id="rId7"/>
    <p:sldLayoutId id="2147483713" r:id="rId8"/>
  </p:sldLayoutIdLst>
  <p:hf sldNum="0" hdr="0" dt="0"/>
  <p:txStyles>
    <p:titleStyle>
      <a:lvl1pPr algn="ctr" defTabSz="1018824"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1018824"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27795" indent="-318383" algn="l" defTabSz="1018824"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3531" indent="-254706" algn="l" defTabSz="101882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82943"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4pPr>
      <a:lvl5pPr marL="2292355"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5pPr>
      <a:lvl6pPr marL="2801767"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6pPr>
      <a:lvl7pPr marL="3311180"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7pPr>
      <a:lvl8pPr marL="3820592"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8pPr>
      <a:lvl9pPr marL="4330004"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3238" y="311150"/>
            <a:ext cx="9051925" cy="1295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03238" y="1812925"/>
            <a:ext cx="9051925" cy="5130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03238" y="7204075"/>
            <a:ext cx="2346325" cy="414338"/>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436938" y="7204075"/>
            <a:ext cx="3184525" cy="414338"/>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American Psychological Association 2019 All Rights Reserved</a:t>
            </a:r>
          </a:p>
        </p:txBody>
      </p:sp>
      <p:sp>
        <p:nvSpPr>
          <p:cNvPr id="6" name="Slide Number Placeholder 5"/>
          <p:cNvSpPr>
            <a:spLocks noGrp="1"/>
          </p:cNvSpPr>
          <p:nvPr>
            <p:ph type="sldNum" sz="quarter" idx="4"/>
          </p:nvPr>
        </p:nvSpPr>
        <p:spPr>
          <a:xfrm>
            <a:off x="7208838" y="7204075"/>
            <a:ext cx="2346325"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95E86FBF-71CC-4DC7-989D-14E456FDED78}" type="slidenum">
              <a:rPr lang="en-US" smtClean="0"/>
              <a:t>‹#›</a:t>
            </a:fld>
            <a:endParaRPr lang="en-US"/>
          </a:p>
        </p:txBody>
      </p:sp>
    </p:spTree>
    <p:extLst>
      <p:ext uri="{BB962C8B-B14F-4D97-AF65-F5344CB8AC3E}">
        <p14:creationId xmlns:p14="http://schemas.microsoft.com/office/powerpoint/2010/main" val="71666883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2150" y="414338"/>
            <a:ext cx="8674100" cy="1501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92150" y="2068513"/>
            <a:ext cx="8674100" cy="49323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92150" y="7204075"/>
            <a:ext cx="2262188" cy="414338"/>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332163" y="7204075"/>
            <a:ext cx="3394075" cy="414338"/>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American Psychological Association 2019 All Rights Reserved</a:t>
            </a:r>
          </a:p>
        </p:txBody>
      </p:sp>
      <p:sp>
        <p:nvSpPr>
          <p:cNvPr id="6" name="Slide Number Placeholder 5"/>
          <p:cNvSpPr>
            <a:spLocks noGrp="1"/>
          </p:cNvSpPr>
          <p:nvPr>
            <p:ph type="sldNum" sz="quarter" idx="4"/>
          </p:nvPr>
        </p:nvSpPr>
        <p:spPr>
          <a:xfrm>
            <a:off x="7104063" y="7204075"/>
            <a:ext cx="2262187"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62F8EE5B-542D-46E4-B416-51B591AF5A39}" type="slidenum">
              <a:rPr lang="en-US" smtClean="0"/>
              <a:t>‹#›</a:t>
            </a:fld>
            <a:endParaRPr lang="en-US"/>
          </a:p>
        </p:txBody>
      </p:sp>
    </p:spTree>
    <p:extLst>
      <p:ext uri="{BB962C8B-B14F-4D97-AF65-F5344CB8AC3E}">
        <p14:creationId xmlns:p14="http://schemas.microsoft.com/office/powerpoint/2010/main" val="64789372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2150" y="414338"/>
            <a:ext cx="8674100" cy="1501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92150" y="2068513"/>
            <a:ext cx="8674100" cy="49323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92150" y="7204075"/>
            <a:ext cx="2262188" cy="414338"/>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332163" y="7204075"/>
            <a:ext cx="3394075" cy="414338"/>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American Psychological Association 2019 All Rights Reserved</a:t>
            </a:r>
          </a:p>
        </p:txBody>
      </p:sp>
      <p:sp>
        <p:nvSpPr>
          <p:cNvPr id="6" name="Slide Number Placeholder 5"/>
          <p:cNvSpPr>
            <a:spLocks noGrp="1"/>
          </p:cNvSpPr>
          <p:nvPr>
            <p:ph type="sldNum" sz="quarter" idx="4"/>
          </p:nvPr>
        </p:nvSpPr>
        <p:spPr>
          <a:xfrm>
            <a:off x="7104063" y="7204075"/>
            <a:ext cx="2262187"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5D3A2541-DDBC-40E3-8DF6-5394F81B0A61}" type="slidenum">
              <a:rPr lang="en-US" smtClean="0"/>
              <a:t>‹#›</a:t>
            </a:fld>
            <a:endParaRPr lang="en-US"/>
          </a:p>
        </p:txBody>
      </p:sp>
    </p:spTree>
    <p:extLst>
      <p:ext uri="{BB962C8B-B14F-4D97-AF65-F5344CB8AC3E}">
        <p14:creationId xmlns:p14="http://schemas.microsoft.com/office/powerpoint/2010/main" val="120447225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hyperlink" Target="https://commons.wikimedia.org/wiki/File:Relapse-Rates-Comparison.jpg" TargetMode="Externa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mailto:Edmail@apa.org"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380" y="3048000"/>
            <a:ext cx="8549640" cy="3962400"/>
          </a:xfrm>
        </p:spPr>
        <p:txBody>
          <a:bodyPr/>
          <a:lstStyle/>
          <a:p>
            <a:pPr>
              <a:spcBef>
                <a:spcPts val="1200"/>
              </a:spcBef>
            </a:pPr>
            <a:r>
              <a:rPr lang="en-US" sz="4800" b="1" dirty="0">
                <a:latin typeface="Times New Roman" panose="02020603050405020304" pitchFamily="18" charset="0"/>
                <a:cs typeface="Times New Roman" panose="02020603050405020304" pitchFamily="18" charset="0"/>
              </a:rPr>
              <a:t>APA Substance Use Disorder (SUD) Curriculum</a:t>
            </a:r>
            <a:br>
              <a:rPr lang="en-US" sz="4800" b="1" dirty="0">
                <a:latin typeface="Times New Roman" panose="02020603050405020304" pitchFamily="18" charset="0"/>
                <a:cs typeface="Times New Roman" panose="02020603050405020304" pitchFamily="18" charset="0"/>
              </a:rPr>
            </a:br>
            <a:r>
              <a:rPr lang="en-US" sz="1800" b="1" dirty="0">
                <a:solidFill>
                  <a:prstClr val="black"/>
                </a:solidFill>
                <a:latin typeface="Times New Roman" panose="02020603050405020304" pitchFamily="18" charset="0"/>
                <a:cs typeface="Times New Roman" panose="02020603050405020304" pitchFamily="18" charset="0"/>
              </a:rPr>
              <a:t>(SAMHSA Grant FG-000015-01)</a:t>
            </a:r>
            <a:br>
              <a:rPr lang="en-US" sz="1800" b="1" dirty="0">
                <a:solidFill>
                  <a:prstClr val="black"/>
                </a:solidFill>
                <a:latin typeface="Times New Roman" panose="02020603050405020304" pitchFamily="18" charset="0"/>
                <a:cs typeface="Times New Roman" panose="02020603050405020304" pitchFamily="18" charset="0"/>
              </a:rPr>
            </a:br>
            <a:br>
              <a:rPr lang="en-US" sz="4400" b="1" dirty="0">
                <a:latin typeface="Times New Roman" panose="02020603050405020304" pitchFamily="18" charset="0"/>
                <a:cs typeface="Times New Roman" panose="02020603050405020304" pitchFamily="18" charset="0"/>
              </a:rPr>
            </a:br>
            <a:br>
              <a:rPr lang="en-US" sz="4400" b="1" dirty="0">
                <a:latin typeface="Times New Roman" panose="02020603050405020304" pitchFamily="18" charset="0"/>
                <a:cs typeface="Times New Roman" panose="02020603050405020304" pitchFamily="18" charset="0"/>
              </a:rPr>
            </a:br>
            <a:r>
              <a:rPr lang="en-US" sz="3600" b="1" dirty="0">
                <a:latin typeface="Times New Roman" panose="02020603050405020304" pitchFamily="18" charset="0"/>
                <a:cs typeface="Times New Roman" panose="02020603050405020304" pitchFamily="18" charset="0"/>
              </a:rPr>
              <a:t>Module 5: Understanding Recovery as a Process of Change</a:t>
            </a:r>
            <a:br>
              <a:rPr lang="en-US" sz="3600" b="1" dirty="0">
                <a:latin typeface="Times New Roman" panose="02020603050405020304" pitchFamily="18" charset="0"/>
                <a:cs typeface="Times New Roman" panose="02020603050405020304" pitchFamily="18" charset="0"/>
              </a:rPr>
            </a:br>
            <a:br>
              <a:rPr lang="en-US" sz="3600" b="1" dirty="0">
                <a:latin typeface="Times New Roman" panose="02020603050405020304" pitchFamily="18" charset="0"/>
                <a:cs typeface="Times New Roman" panose="02020603050405020304" pitchFamily="18" charset="0"/>
              </a:rPr>
            </a:br>
            <a:r>
              <a:rPr lang="en-US" sz="2000" dirty="0">
                <a:solidFill>
                  <a:prstClr val="black"/>
                </a:solidFill>
                <a:latin typeface="Times New Roman" panose="02020603050405020304" pitchFamily="18" charset="0"/>
                <a:cs typeface="Times New Roman" panose="02020603050405020304" pitchFamily="18" charset="0"/>
              </a:rPr>
              <a:t>This presentation was created by Dr. Carlo DiClemente, with the assistance of Dr. Catherine Grus &amp; </a:t>
            </a:r>
            <a:r>
              <a:rPr lang="en-US" sz="2000" dirty="0" err="1">
                <a:solidFill>
                  <a:prstClr val="black"/>
                </a:solidFill>
                <a:latin typeface="Times New Roman" panose="02020603050405020304" pitchFamily="18" charset="0"/>
                <a:cs typeface="Times New Roman" panose="02020603050405020304" pitchFamily="18" charset="0"/>
              </a:rPr>
              <a:t>Rish</a:t>
            </a:r>
            <a:r>
              <a:rPr lang="en-US" sz="2000" dirty="0">
                <a:solidFill>
                  <a:prstClr val="black"/>
                </a:solidFill>
                <a:latin typeface="Times New Roman" panose="02020603050405020304" pitchFamily="18" charset="0"/>
                <a:cs typeface="Times New Roman" panose="02020603050405020304" pitchFamily="18" charset="0"/>
              </a:rPr>
              <a:t> Verma.</a:t>
            </a:r>
            <a:br>
              <a:rPr lang="en-US" sz="2400" b="1" dirty="0">
                <a:solidFill>
                  <a:prstClr val="black"/>
                </a:solidFill>
                <a:latin typeface="Times New Roman" panose="02020603050405020304" pitchFamily="18" charset="0"/>
                <a:cs typeface="Times New Roman" panose="02020603050405020304" pitchFamily="18" charset="0"/>
              </a:rPr>
            </a:br>
            <a:endParaRPr lang="en-US" sz="4400" b="1" dirty="0">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AD6F0023-6F21-417B-BDC4-918F313DE7EA}"/>
              </a:ext>
            </a:extLst>
          </p:cNvPr>
          <p:cNvSpPr>
            <a:spLocks noGrp="1"/>
          </p:cNvSpPr>
          <p:nvPr>
            <p:ph type="ftr" sz="quarter" idx="12"/>
          </p:nvPr>
        </p:nvSpPr>
        <p:spPr/>
        <p:txBody>
          <a:bodyPr/>
          <a:lstStyle/>
          <a:p>
            <a:r>
              <a:rPr lang="en-US" sz="1300" dirty="0"/>
              <a:t>© American Psychological Association 2020 All Rights Reserved</a:t>
            </a:r>
          </a:p>
        </p:txBody>
      </p:sp>
    </p:spTree>
    <p:extLst>
      <p:ext uri="{BB962C8B-B14F-4D97-AF65-F5344CB8AC3E}">
        <p14:creationId xmlns:p14="http://schemas.microsoft.com/office/powerpoint/2010/main" val="314494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90C9F-A5D0-4199-9E3E-283B2D79874E}"/>
              </a:ext>
            </a:extLst>
          </p:cNvPr>
          <p:cNvSpPr>
            <a:spLocks noGrp="1"/>
          </p:cNvSpPr>
          <p:nvPr>
            <p:ph type="title"/>
          </p:nvPr>
        </p:nvSpPr>
        <p:spPr>
          <a:xfrm>
            <a:off x="533400" y="298947"/>
            <a:ext cx="8991599" cy="1142999"/>
          </a:xfrm>
        </p:spPr>
        <p:txBody>
          <a:bodyPr rtlCol="0">
            <a:normAutofit/>
          </a:bodyPr>
          <a:lstStyle/>
          <a:p>
            <a:pPr>
              <a:defRPr/>
            </a:pPr>
            <a:r>
              <a:rPr lang="en-US" sz="4400" b="1" dirty="0">
                <a:latin typeface="Times New Roman" panose="02020603050405020304" pitchFamily="18" charset="0"/>
                <a:cs typeface="Times New Roman" panose="02020603050405020304" pitchFamily="18" charset="0"/>
              </a:rPr>
              <a:t>Recovery: How do we get there?</a:t>
            </a:r>
          </a:p>
        </p:txBody>
      </p:sp>
      <p:pic>
        <p:nvPicPr>
          <p:cNvPr id="7" name="Content Placeholder 4">
            <a:extLst>
              <a:ext uri="{FF2B5EF4-FFF2-40B4-BE49-F238E27FC236}">
                <a16:creationId xmlns:a16="http://schemas.microsoft.com/office/drawing/2014/main" id="{5A176AEB-0050-4CDD-8BDE-0E636707092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53707" b="7199"/>
          <a:stretch/>
        </p:blipFill>
        <p:spPr>
          <a:xfrm>
            <a:off x="921503" y="1676397"/>
            <a:ext cx="3581400" cy="4419601"/>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8" name="Content Placeholder 4">
            <a:extLst>
              <a:ext uri="{FF2B5EF4-FFF2-40B4-BE49-F238E27FC236}">
                <a16:creationId xmlns:a16="http://schemas.microsoft.com/office/drawing/2014/main" id="{5C52F94C-E00E-4E8D-84DF-4B020428EB58}"/>
              </a:ext>
            </a:extLst>
          </p:cNvPr>
          <p:cNvPicPr>
            <a:picLocks noChangeAspect="1"/>
          </p:cNvPicPr>
          <p:nvPr/>
        </p:nvPicPr>
        <p:blipFill rotWithShape="1">
          <a:blip r:embed="rId2">
            <a:extLst>
              <a:ext uri="{28A0092B-C50C-407E-A947-70E740481C1C}">
                <a14:useLocalDpi xmlns:a14="http://schemas.microsoft.com/office/drawing/2010/main" val="0"/>
              </a:ext>
            </a:extLst>
          </a:blip>
          <a:srcRect l="47062" r="4301" b="7155"/>
          <a:stretch/>
        </p:blipFill>
        <p:spPr bwMode="auto">
          <a:xfrm>
            <a:off x="5029199" y="1761210"/>
            <a:ext cx="4107698" cy="4249977"/>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51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fontScale="90000"/>
          </a:bodyPr>
          <a:lstStyle/>
          <a:p>
            <a:r>
              <a:rPr lang="en-US" sz="4400" b="1" dirty="0">
                <a:latin typeface="Times New Roman" panose="02020603050405020304" pitchFamily="18" charset="0"/>
                <a:cs typeface="Times New Roman" panose="02020603050405020304" pitchFamily="18" charset="0"/>
              </a:rPr>
              <a:t>Reoccurrences on the Road to Recovery – a Learning Perspective</a:t>
            </a:r>
          </a:p>
        </p:txBody>
      </p:sp>
      <p:sp>
        <p:nvSpPr>
          <p:cNvPr id="3" name="Content Placeholder 2"/>
          <p:cNvSpPr>
            <a:spLocks noGrp="1"/>
          </p:cNvSpPr>
          <p:nvPr>
            <p:ph idx="1"/>
          </p:nvPr>
        </p:nvSpPr>
        <p:spPr>
          <a:xfrm>
            <a:off x="130098" y="1752600"/>
            <a:ext cx="9022080" cy="4728186"/>
          </a:xfrm>
        </p:spPr>
        <p:txBody>
          <a:bodyPr>
            <a:noAutofit/>
          </a:bodyPr>
          <a:lstStyle/>
          <a:p>
            <a:r>
              <a:rPr lang="en-US" sz="3200" dirty="0">
                <a:latin typeface="Times New Roman" panose="02020603050405020304" pitchFamily="18" charset="0"/>
                <a:cs typeface="Times New Roman" panose="02020603050405020304" pitchFamily="18" charset="0"/>
              </a:rPr>
              <a:t>As is true for any behavior change, making a change often requires multiple attempts</a:t>
            </a:r>
          </a:p>
          <a:p>
            <a:r>
              <a:rPr lang="en-US" sz="3200" dirty="0">
                <a:latin typeface="Times New Roman" panose="02020603050405020304" pitchFamily="18" charset="0"/>
                <a:cs typeface="Times New Roman" panose="02020603050405020304" pitchFamily="18" charset="0"/>
              </a:rPr>
              <a:t>Relapse: a problem of behavior change especially with chronic conditions and not unique to addictions</a:t>
            </a:r>
          </a:p>
          <a:p>
            <a:pPr lvl="1"/>
            <a:r>
              <a:rPr lang="en-US" sz="2400" dirty="0">
                <a:latin typeface="Times New Roman" panose="02020603050405020304" pitchFamily="18" charset="0"/>
                <a:cs typeface="Times New Roman" panose="02020603050405020304" pitchFamily="18" charset="0"/>
              </a:rPr>
              <a:t>Successive approximation learning</a:t>
            </a:r>
          </a:p>
          <a:p>
            <a:pPr lvl="1"/>
            <a:r>
              <a:rPr lang="en-US" sz="2400" dirty="0">
                <a:latin typeface="Times New Roman" panose="02020603050405020304" pitchFamily="18" charset="0"/>
                <a:cs typeface="Times New Roman" panose="02020603050405020304" pitchFamily="18" charset="0"/>
              </a:rPr>
              <a:t>Not one trial learning</a:t>
            </a:r>
          </a:p>
          <a:p>
            <a:r>
              <a:rPr lang="en-US" sz="3200" dirty="0">
                <a:latin typeface="Times New Roman" panose="02020603050405020304" pitchFamily="18" charset="0"/>
                <a:cs typeface="Times New Roman" panose="02020603050405020304" pitchFamily="18" charset="0"/>
              </a:rPr>
              <a:t>Critical role for relapse or reoccurrence</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2250943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4281-FCB9-E849-B86F-31C66C73EB01}"/>
              </a:ext>
            </a:extLst>
          </p:cNvPr>
          <p:cNvSpPr>
            <a:spLocks noGrp="1"/>
          </p:cNvSpPr>
          <p:nvPr>
            <p:ph type="title"/>
          </p:nvPr>
        </p:nvSpPr>
        <p:spPr/>
        <p:txBody>
          <a:bodyPr>
            <a:normAutofit/>
          </a:bodyPr>
          <a:lstStyle/>
          <a:p>
            <a:r>
              <a:rPr lang="en-US" sz="4400" b="1" dirty="0">
                <a:latin typeface="Times New Roman" panose="02020603050405020304" pitchFamily="18" charset="0"/>
                <a:cs typeface="Times New Roman" panose="02020603050405020304" pitchFamily="18" charset="0"/>
              </a:rPr>
              <a:t>Relapse Risk</a:t>
            </a:r>
          </a:p>
        </p:txBody>
      </p:sp>
      <p:sp>
        <p:nvSpPr>
          <p:cNvPr id="3" name="Footer Placeholder 2">
            <a:extLst>
              <a:ext uri="{FF2B5EF4-FFF2-40B4-BE49-F238E27FC236}">
                <a16:creationId xmlns:a16="http://schemas.microsoft.com/office/drawing/2014/main" id="{EA628024-DA04-5A46-B762-E2F2F49E74A5}"/>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pic>
        <p:nvPicPr>
          <p:cNvPr id="4" name="Module 5 Relapse Risk .mp4" descr="Module 5 Relapse Risk .mp4">
            <a:hlinkClick r:id="" action="ppaction://media"/>
            <a:extLst>
              <a:ext uri="{FF2B5EF4-FFF2-40B4-BE49-F238E27FC236}">
                <a16:creationId xmlns:a16="http://schemas.microsoft.com/office/drawing/2014/main" id="{F6C18AE5-089D-6B42-BCAF-748C57B08D6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34059" y="1470183"/>
            <a:ext cx="8590281" cy="4832033"/>
          </a:xfrm>
          <a:prstGeom prst="rect">
            <a:avLst/>
          </a:prstGeom>
        </p:spPr>
      </p:pic>
    </p:spTree>
    <p:extLst>
      <p:ext uri="{BB962C8B-B14F-4D97-AF65-F5344CB8AC3E}">
        <p14:creationId xmlns:p14="http://schemas.microsoft.com/office/powerpoint/2010/main" val="342769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31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60204">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C98EE6-DB19-4531-8DE5-E7B8C5A3D89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3225"/>
          <a:stretch/>
        </p:blipFill>
        <p:spPr>
          <a:xfrm>
            <a:off x="381000" y="571500"/>
            <a:ext cx="9296400" cy="6629400"/>
          </a:xfrm>
          <a:prstGeom prst="rect">
            <a:avLst/>
          </a:prstGeom>
        </p:spPr>
      </p:pic>
    </p:spTree>
    <p:extLst>
      <p:ext uri="{BB962C8B-B14F-4D97-AF65-F5344CB8AC3E}">
        <p14:creationId xmlns:p14="http://schemas.microsoft.com/office/powerpoint/2010/main" val="2447747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BBCED-64CF-4AAA-B1E6-7B9E9E57816A}"/>
              </a:ext>
            </a:extLst>
          </p:cNvPr>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Models of Relapse: Learning Model</a:t>
            </a:r>
          </a:p>
        </p:txBody>
      </p:sp>
      <p:sp>
        <p:nvSpPr>
          <p:cNvPr id="3" name="Content Placeholder 2">
            <a:extLst>
              <a:ext uri="{FF2B5EF4-FFF2-40B4-BE49-F238E27FC236}">
                <a16:creationId xmlns:a16="http://schemas.microsoft.com/office/drawing/2014/main" id="{E565A1CD-DEBC-4CC6-ABB8-85D05BFCEF56}"/>
              </a:ext>
            </a:extLst>
          </p:cNvPr>
          <p:cNvSpPr>
            <a:spLocks noGrp="1"/>
          </p:cNvSpPr>
          <p:nvPr>
            <p:ph idx="1"/>
          </p:nvPr>
        </p:nvSpPr>
        <p:spPr>
          <a:xfrm>
            <a:off x="196491" y="1638251"/>
            <a:ext cx="7030973" cy="3498001"/>
          </a:xfrm>
        </p:spPr>
        <p:txBody>
          <a:bodyPr>
            <a:normAutofit/>
          </a:bodyPr>
          <a:lstStyle/>
          <a:p>
            <a:r>
              <a:rPr lang="en-US" sz="3200" dirty="0">
                <a:latin typeface="Times New Roman" panose="02020603050405020304" pitchFamily="18" charset="0"/>
                <a:cs typeface="Times New Roman" panose="02020603050405020304" pitchFamily="18" charset="0"/>
              </a:rPr>
              <a:t>Successive Approximation Learning</a:t>
            </a:r>
          </a:p>
          <a:p>
            <a:r>
              <a:rPr lang="en-US" sz="3200" dirty="0">
                <a:latin typeface="Times New Roman" panose="02020603050405020304" pitchFamily="18" charset="0"/>
                <a:cs typeface="Times New Roman" panose="02020603050405020304" pitchFamily="18" charset="0"/>
              </a:rPr>
              <a:t>Social Learning Perspective</a:t>
            </a:r>
          </a:p>
          <a:p>
            <a:r>
              <a:rPr lang="en-US" sz="3200" dirty="0">
                <a:latin typeface="Times New Roman" panose="02020603050405020304" pitchFamily="18" charset="0"/>
                <a:cs typeface="Times New Roman" panose="02020603050405020304" pitchFamily="18" charset="0"/>
              </a:rPr>
              <a:t>Transtheoretical Model </a:t>
            </a:r>
          </a:p>
          <a:p>
            <a:pPr lvl="1"/>
            <a:r>
              <a:rPr lang="en-US" sz="2800" dirty="0">
                <a:latin typeface="Times New Roman" panose="02020603050405020304" pitchFamily="18" charset="0"/>
                <a:cs typeface="Times New Roman" panose="02020603050405020304" pitchFamily="18" charset="0"/>
              </a:rPr>
              <a:t>Adequately completing Stages of Change tasks </a:t>
            </a:r>
          </a:p>
          <a:p>
            <a:endParaRPr lang="en-US" dirty="0"/>
          </a:p>
        </p:txBody>
      </p:sp>
      <p:pic>
        <p:nvPicPr>
          <p:cNvPr id="5" name="Picture 4">
            <a:extLst>
              <a:ext uri="{FF2B5EF4-FFF2-40B4-BE49-F238E27FC236}">
                <a16:creationId xmlns:a16="http://schemas.microsoft.com/office/drawing/2014/main" id="{D7E85F0E-3E20-40ED-B1FA-A6B554C3E0C2}"/>
              </a:ext>
            </a:extLst>
          </p:cNvPr>
          <p:cNvPicPr>
            <a:picLocks noChangeAspect="1"/>
          </p:cNvPicPr>
          <p:nvPr/>
        </p:nvPicPr>
        <p:blipFill rotWithShape="1">
          <a:blip r:embed="rId3">
            <a:extLst>
              <a:ext uri="{28A0092B-C50C-407E-A947-70E740481C1C}">
                <a14:useLocalDpi xmlns:a14="http://schemas.microsoft.com/office/drawing/2010/main" val="0"/>
              </a:ext>
            </a:extLst>
          </a:blip>
          <a:srcRect l="29610" r="15390"/>
          <a:stretch/>
        </p:blipFill>
        <p:spPr>
          <a:xfrm>
            <a:off x="7444528" y="2504537"/>
            <a:ext cx="2382529" cy="2763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14">
            <a:extLst>
              <a:ext uri="{FF2B5EF4-FFF2-40B4-BE49-F238E27FC236}">
                <a16:creationId xmlns:a16="http://schemas.microsoft.com/office/drawing/2014/main" id="{1C9EECF7-9F85-4629-9C2C-2E2C2181F1B2}"/>
              </a:ext>
            </a:extLst>
          </p:cNvPr>
          <p:cNvPicPr>
            <a:picLocks noChangeAspect="1"/>
          </p:cNvPicPr>
          <p:nvPr/>
        </p:nvPicPr>
        <p:blipFill rotWithShape="1">
          <a:blip r:embed="rId4"/>
          <a:srcRect l="6304" t="22269" r="62827" b="45042"/>
          <a:stretch/>
        </p:blipFill>
        <p:spPr>
          <a:xfrm>
            <a:off x="685800" y="4934930"/>
            <a:ext cx="6324600" cy="1943514"/>
          </a:xfrm>
          <a:prstGeom prst="rect">
            <a:avLst/>
          </a:prstGeom>
        </p:spPr>
      </p:pic>
      <p:sp>
        <p:nvSpPr>
          <p:cNvPr id="6" name="TextBox 5">
            <a:extLst>
              <a:ext uri="{FF2B5EF4-FFF2-40B4-BE49-F238E27FC236}">
                <a16:creationId xmlns:a16="http://schemas.microsoft.com/office/drawing/2014/main" id="{A26B4C1E-0583-4367-92DB-3E85064DC057}"/>
              </a:ext>
            </a:extLst>
          </p:cNvPr>
          <p:cNvSpPr txBox="1"/>
          <p:nvPr/>
        </p:nvSpPr>
        <p:spPr>
          <a:xfrm>
            <a:off x="4331865" y="6335471"/>
            <a:ext cx="2895599" cy="320857"/>
          </a:xfrm>
          <a:prstGeom prst="rect">
            <a:avLst/>
          </a:prstGeom>
          <a:noFill/>
        </p:spPr>
        <p:txBody>
          <a:bodyPr wrap="square" rtlCol="0">
            <a:spAutoFit/>
          </a:bodyPr>
          <a:lstStyle/>
          <a:p>
            <a:r>
              <a:rPr lang="en-US" sz="1485" dirty="0"/>
              <a:t>Bandura 1977; DiClemente, 2018</a:t>
            </a:r>
          </a:p>
        </p:txBody>
      </p:sp>
    </p:spTree>
    <p:extLst>
      <p:ext uri="{BB962C8B-B14F-4D97-AF65-F5344CB8AC3E}">
        <p14:creationId xmlns:p14="http://schemas.microsoft.com/office/powerpoint/2010/main" val="3830557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6BBF1-B52A-4EEB-B2A7-0D74009C05EF}"/>
              </a:ext>
            </a:extLst>
          </p:cNvPr>
          <p:cNvSpPr>
            <a:spLocks noGrp="1"/>
          </p:cNvSpPr>
          <p:nvPr>
            <p:ph type="title"/>
          </p:nvPr>
        </p:nvSpPr>
        <p:spPr>
          <a:xfrm>
            <a:off x="152400" y="311256"/>
            <a:ext cx="9753600" cy="831744"/>
          </a:xfrm>
        </p:spPr>
        <p:txBody>
          <a:bodyPr>
            <a:normAutofit fontScale="90000"/>
          </a:bodyPr>
          <a:lstStyle/>
          <a:p>
            <a:r>
              <a:rPr lang="en-US" b="1" dirty="0">
                <a:latin typeface="Times New Roman" panose="02020603050405020304" pitchFamily="18" charset="0"/>
                <a:cs typeface="Times New Roman" panose="02020603050405020304" pitchFamily="18" charset="0"/>
              </a:rPr>
              <a:t>Can’t They Get it Right the First Time?</a:t>
            </a:r>
          </a:p>
        </p:txBody>
      </p:sp>
      <p:sp>
        <p:nvSpPr>
          <p:cNvPr id="3" name="Content Placeholder 2">
            <a:extLst>
              <a:ext uri="{FF2B5EF4-FFF2-40B4-BE49-F238E27FC236}">
                <a16:creationId xmlns:a16="http://schemas.microsoft.com/office/drawing/2014/main" id="{3980DF51-5420-4580-BB1C-A1C473CD3EA5}"/>
              </a:ext>
            </a:extLst>
          </p:cNvPr>
          <p:cNvSpPr>
            <a:spLocks noGrp="1"/>
          </p:cNvSpPr>
          <p:nvPr>
            <p:ph idx="1"/>
          </p:nvPr>
        </p:nvSpPr>
        <p:spPr>
          <a:xfrm>
            <a:off x="152400" y="1288944"/>
            <a:ext cx="9326879" cy="6172200"/>
          </a:xfrm>
        </p:spPr>
        <p:txBody>
          <a:bodyPr>
            <a:normAutofit fontScale="92500" lnSpcReduction="10000"/>
          </a:bodyPr>
          <a:lstStyle/>
          <a:p>
            <a:r>
              <a:rPr lang="en-US" dirty="0">
                <a:latin typeface="Times New Roman" panose="02020603050405020304" pitchFamily="18" charset="0"/>
                <a:cs typeface="Times New Roman" panose="02020603050405020304" pitchFamily="18" charset="0"/>
              </a:rPr>
              <a:t>Alcohol/SUDs involve critical addiction mechanisms: </a:t>
            </a:r>
          </a:p>
          <a:p>
            <a:pPr lvl="1"/>
            <a:r>
              <a:rPr lang="en-US" dirty="0">
                <a:latin typeface="Times New Roman" panose="02020603050405020304" pitchFamily="18" charset="0"/>
                <a:cs typeface="Times New Roman" panose="02020603050405020304" pitchFamily="18" charset="0"/>
              </a:rPr>
              <a:t>Neuroadaptation </a:t>
            </a:r>
          </a:p>
          <a:p>
            <a:pPr lvl="1"/>
            <a:r>
              <a:rPr lang="en-US" dirty="0">
                <a:latin typeface="Times New Roman" panose="02020603050405020304" pitchFamily="18" charset="0"/>
                <a:cs typeface="Times New Roman" panose="02020603050405020304" pitchFamily="18" charset="0"/>
              </a:rPr>
              <a:t>Impaired self-regulation</a:t>
            </a:r>
          </a:p>
          <a:p>
            <a:pPr lvl="1"/>
            <a:r>
              <a:rPr lang="en-US" dirty="0">
                <a:latin typeface="Times New Roman" panose="02020603050405020304" pitchFamily="18" charset="0"/>
                <a:cs typeface="Times New Roman" panose="02020603050405020304" pitchFamily="18" charset="0"/>
              </a:rPr>
              <a:t>Importance/salience</a:t>
            </a:r>
          </a:p>
          <a:p>
            <a:r>
              <a:rPr lang="en-US" dirty="0">
                <a:latin typeface="Times New Roman" panose="02020603050405020304" pitchFamily="18" charset="0"/>
                <a:cs typeface="Times New Roman" panose="02020603050405020304" pitchFamily="18" charset="0"/>
              </a:rPr>
              <a:t>Learning how to manage and overcome these mechanisms and accomplish stage tasks takes time, energy and focus, especially early in recovery</a:t>
            </a:r>
          </a:p>
          <a:p>
            <a:r>
              <a:rPr lang="en-US" dirty="0">
                <a:latin typeface="Times New Roman" panose="02020603050405020304" pitchFamily="18" charset="0"/>
                <a:cs typeface="Times New Roman" panose="02020603050405020304" pitchFamily="18" charset="0"/>
              </a:rPr>
              <a:t>Many ways recovery can become compromised</a:t>
            </a:r>
          </a:p>
          <a:p>
            <a:r>
              <a:rPr lang="en-US" b="1" dirty="0">
                <a:latin typeface="Times New Roman" panose="02020603050405020304" pitchFamily="18" charset="0"/>
                <a:cs typeface="Times New Roman" panose="02020603050405020304" pitchFamily="18" charset="0"/>
              </a:rPr>
              <a:t>It’s a complicated process</a:t>
            </a:r>
          </a:p>
          <a:p>
            <a:r>
              <a:rPr lang="en-US" b="1" dirty="0">
                <a:latin typeface="Times New Roman" panose="02020603050405020304" pitchFamily="18" charset="0"/>
                <a:cs typeface="Times New Roman" panose="02020603050405020304" pitchFamily="18" charset="0"/>
              </a:rPr>
              <a:t>Recovery is a marathon</a:t>
            </a:r>
          </a:p>
          <a:p>
            <a:r>
              <a:rPr lang="en-US" b="1" dirty="0">
                <a:latin typeface="Times New Roman" panose="02020603050405020304" pitchFamily="18" charset="0"/>
                <a:cs typeface="Times New Roman" panose="02020603050405020304" pitchFamily="18" charset="0"/>
              </a:rPr>
              <a:t>Not a sprint</a:t>
            </a:r>
          </a:p>
        </p:txBody>
      </p:sp>
    </p:spTree>
    <p:extLst>
      <p:ext uri="{BB962C8B-B14F-4D97-AF65-F5344CB8AC3E}">
        <p14:creationId xmlns:p14="http://schemas.microsoft.com/office/powerpoint/2010/main" val="1027793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1"/>
            <a:ext cx="9753600" cy="735000"/>
          </a:xfrm>
        </p:spPr>
        <p:txBody>
          <a:bodyPr>
            <a:normAutofit fontScale="90000"/>
          </a:bodyPr>
          <a:lstStyle/>
          <a:p>
            <a:r>
              <a:rPr lang="en-US" sz="4400" b="1" dirty="0">
                <a:latin typeface="Times New Roman" panose="02020603050405020304" pitchFamily="18" charset="0"/>
                <a:cs typeface="Times New Roman" panose="02020603050405020304" pitchFamily="18" charset="0"/>
              </a:rPr>
              <a:t>Recycling and Recovery</a:t>
            </a:r>
          </a:p>
        </p:txBody>
      </p:sp>
      <p:sp>
        <p:nvSpPr>
          <p:cNvPr id="3" name="Content Placeholder 2"/>
          <p:cNvSpPr>
            <a:spLocks noGrp="1"/>
          </p:cNvSpPr>
          <p:nvPr>
            <p:ph idx="1"/>
          </p:nvPr>
        </p:nvSpPr>
        <p:spPr>
          <a:xfrm>
            <a:off x="121920" y="1028699"/>
            <a:ext cx="8915401" cy="5715001"/>
          </a:xfrm>
        </p:spPr>
        <p:txBody>
          <a:bodyPr>
            <a:noAutofit/>
          </a:bodyPr>
          <a:lstStyle/>
          <a:p>
            <a:r>
              <a:rPr lang="en-US" sz="2800" dirty="0">
                <a:latin typeface="Times New Roman" panose="02020603050405020304" pitchFamily="18" charset="0"/>
                <a:cs typeface="Times New Roman" panose="02020603050405020304" pitchFamily="18" charset="0"/>
              </a:rPr>
              <a:t>What is a “relapse”? </a:t>
            </a:r>
          </a:p>
          <a:p>
            <a:pPr lvl="1"/>
            <a:r>
              <a:rPr lang="en-US" sz="2300" dirty="0">
                <a:latin typeface="Times New Roman" panose="02020603050405020304" pitchFamily="18" charset="0"/>
                <a:cs typeface="Times New Roman" panose="02020603050405020304" pitchFamily="18" charset="0"/>
              </a:rPr>
              <a:t>When the individual gives up on the change attempt</a:t>
            </a:r>
          </a:p>
          <a:p>
            <a:pPr lvl="1"/>
            <a:r>
              <a:rPr lang="en-US" sz="2300" dirty="0">
                <a:latin typeface="Times New Roman" panose="02020603050405020304" pitchFamily="18" charset="0"/>
                <a:cs typeface="Times New Roman" panose="02020603050405020304" pitchFamily="18" charset="0"/>
              </a:rPr>
              <a:t>Not a total failure but a learning opportunity</a:t>
            </a:r>
          </a:p>
          <a:p>
            <a:r>
              <a:rPr lang="en-US" sz="2800" dirty="0">
                <a:latin typeface="Times New Roman" panose="02020603050405020304" pitchFamily="18" charset="0"/>
                <a:cs typeface="Times New Roman" panose="02020603050405020304" pitchFamily="18" charset="0"/>
              </a:rPr>
              <a:t>Discouragement and blame hinder successful recycling for client and psychologist</a:t>
            </a:r>
          </a:p>
          <a:p>
            <a:r>
              <a:rPr lang="en-US" sz="2800" dirty="0">
                <a:latin typeface="Times New Roman" panose="02020603050405020304" pitchFamily="18" charset="0"/>
                <a:cs typeface="Times New Roman" panose="02020603050405020304" pitchFamily="18" charset="0"/>
              </a:rPr>
              <a:t>Individuals who give up on this change attempt return to a pre-action stage and then must try again to successfully move through the stages</a:t>
            </a:r>
          </a:p>
          <a:p>
            <a:r>
              <a:rPr lang="en-US" sz="2800" dirty="0">
                <a:latin typeface="Times New Roman" panose="02020603050405020304" pitchFamily="18" charset="0"/>
                <a:cs typeface="Times New Roman" panose="02020603050405020304" pitchFamily="18" charset="0"/>
              </a:rPr>
              <a:t>Role of recycling is to learn how to adequately accomplish the tasks of the process of recovery</a:t>
            </a:r>
          </a:p>
          <a:p>
            <a:r>
              <a:rPr lang="en-US" sz="2800" dirty="0">
                <a:latin typeface="Times New Roman" panose="02020603050405020304" pitchFamily="18" charset="0"/>
                <a:cs typeface="Times New Roman" panose="02020603050405020304" pitchFamily="18" charset="0"/>
              </a:rPr>
              <a:t>Multiple unsuccessful attempts may mean problems in context of co-occurring conditions that need to be addressed</a:t>
            </a: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2127059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335BE-BDD0-45D3-AE3F-159D4F19B20A}"/>
              </a:ext>
            </a:extLst>
          </p:cNvPr>
          <p:cNvSpPr>
            <a:spLocks noGrp="1"/>
          </p:cNvSpPr>
          <p:nvPr>
            <p:ph type="title"/>
          </p:nvPr>
        </p:nvSpPr>
        <p:spPr/>
        <p:txBody>
          <a:bodyPr>
            <a:noAutofit/>
          </a:bodyPr>
          <a:lstStyle/>
          <a:p>
            <a:r>
              <a:rPr lang="en-US" sz="4000" b="1" dirty="0">
                <a:latin typeface="Times New Roman" panose="02020603050405020304" pitchFamily="18" charset="0"/>
                <a:cs typeface="Times New Roman" panose="02020603050405020304" pitchFamily="18" charset="0"/>
              </a:rPr>
              <a:t>Examining Failure - Promoting Success How to Turn Recycling into Recovery</a:t>
            </a:r>
          </a:p>
        </p:txBody>
      </p:sp>
      <p:sp>
        <p:nvSpPr>
          <p:cNvPr id="3" name="Content Placeholder 2">
            <a:extLst>
              <a:ext uri="{FF2B5EF4-FFF2-40B4-BE49-F238E27FC236}">
                <a16:creationId xmlns:a16="http://schemas.microsoft.com/office/drawing/2014/main" id="{AB0BE26B-6327-4D25-AD5A-02E44F55DF26}"/>
              </a:ext>
            </a:extLst>
          </p:cNvPr>
          <p:cNvSpPr>
            <a:spLocks noGrp="1"/>
          </p:cNvSpPr>
          <p:nvPr>
            <p:ph idx="1"/>
          </p:nvPr>
        </p:nvSpPr>
        <p:spPr>
          <a:xfrm>
            <a:off x="403860" y="1828800"/>
            <a:ext cx="9250680" cy="5334000"/>
          </a:xfrm>
        </p:spPr>
        <p:txBody>
          <a:bodyPr>
            <a:noAutofit/>
          </a:bodyPr>
          <a:lstStyle/>
          <a:p>
            <a:r>
              <a:rPr lang="en-US" sz="2800" dirty="0">
                <a:latin typeface="Times New Roman" panose="02020603050405020304" pitchFamily="18" charset="0"/>
                <a:cs typeface="Times New Roman" panose="02020603050405020304" pitchFamily="18" charset="0"/>
              </a:rPr>
              <a:t>A failed attempt to change represents an opportunity to learn and redo critical tasks of stages of change</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Black Box Thinking (Matthew Syed, 2015)</a:t>
            </a:r>
          </a:p>
          <a:p>
            <a:r>
              <a:rPr lang="en-US" sz="2800" dirty="0">
                <a:latin typeface="Times New Roman" panose="02020603050405020304" pitchFamily="18" charset="0"/>
                <a:cs typeface="Times New Roman" panose="02020603050405020304" pitchFamily="18" charset="0"/>
              </a:rPr>
              <a:t>Examining failures and mistakes to figure out how to learn from them</a:t>
            </a:r>
          </a:p>
          <a:p>
            <a:r>
              <a:rPr lang="en-US" sz="2800" dirty="0">
                <a:latin typeface="Times New Roman" panose="02020603050405020304" pitchFamily="18" charset="0"/>
                <a:cs typeface="Times New Roman" panose="02020603050405020304" pitchFamily="18" charset="0"/>
              </a:rPr>
              <a:t>Airline Industry Black Box Model</a:t>
            </a:r>
          </a:p>
          <a:p>
            <a:pPr lvl="1"/>
            <a:r>
              <a:rPr lang="en-US" sz="2400" dirty="0">
                <a:latin typeface="Times New Roman" panose="02020603050405020304" pitchFamily="18" charset="0"/>
                <a:cs typeface="Times New Roman" panose="02020603050405020304" pitchFamily="18" charset="0"/>
              </a:rPr>
              <a:t>Examine the data – but looking for the right data</a:t>
            </a:r>
          </a:p>
          <a:p>
            <a:pPr lvl="1"/>
            <a:r>
              <a:rPr lang="en-US" sz="2400" dirty="0">
                <a:latin typeface="Times New Roman" panose="02020603050405020304" pitchFamily="18" charset="0"/>
                <a:cs typeface="Times New Roman" panose="02020603050405020304" pitchFamily="18" charset="0"/>
              </a:rPr>
              <a:t>Reconstruct the event –  in entirety, not just moment </a:t>
            </a:r>
          </a:p>
          <a:p>
            <a:pPr lvl="1"/>
            <a:r>
              <a:rPr lang="en-US" sz="2400" dirty="0">
                <a:latin typeface="Times New Roman" panose="02020603050405020304" pitchFamily="18" charset="0"/>
                <a:cs typeface="Times New Roman" panose="02020603050405020304" pitchFamily="18" charset="0"/>
              </a:rPr>
              <a:t>Simulate the event to ensure you understand what went wrong</a:t>
            </a:r>
          </a:p>
          <a:p>
            <a:pPr lvl="1"/>
            <a:r>
              <a:rPr lang="en-US" sz="2400" dirty="0">
                <a:latin typeface="Times New Roman" panose="02020603050405020304" pitchFamily="18" charset="0"/>
                <a:cs typeface="Times New Roman" panose="02020603050405020304" pitchFamily="18" charset="0"/>
              </a:rPr>
              <a:t>Thinking, feeling, behavior, technology, context</a:t>
            </a:r>
          </a:p>
        </p:txBody>
      </p:sp>
    </p:spTree>
    <p:extLst>
      <p:ext uri="{BB962C8B-B14F-4D97-AF65-F5344CB8AC3E}">
        <p14:creationId xmlns:p14="http://schemas.microsoft.com/office/powerpoint/2010/main" val="3557794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8F310-34AC-0740-8B32-BA89D22F14CF}"/>
              </a:ext>
            </a:extLst>
          </p:cNvPr>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Task Completion and Movement Between Stages (TTM)</a:t>
            </a:r>
          </a:p>
        </p:txBody>
      </p:sp>
      <p:sp>
        <p:nvSpPr>
          <p:cNvPr id="3" name="Footer Placeholder 2">
            <a:extLst>
              <a:ext uri="{FF2B5EF4-FFF2-40B4-BE49-F238E27FC236}">
                <a16:creationId xmlns:a16="http://schemas.microsoft.com/office/drawing/2014/main" id="{EEF17DC4-76CC-D946-8B4F-742A083B995C}"/>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sp>
        <p:nvSpPr>
          <p:cNvPr id="4" name="Rectangle 2">
            <a:extLst>
              <a:ext uri="{FF2B5EF4-FFF2-40B4-BE49-F238E27FC236}">
                <a16:creationId xmlns:a16="http://schemas.microsoft.com/office/drawing/2014/main" id="{CCCCAFF6-91F3-ED49-A5BC-3BCEA498F387}"/>
              </a:ext>
            </a:extLst>
          </p:cNvPr>
          <p:cNvSpPr txBox="1">
            <a:spLocks noChangeArrowheads="1"/>
          </p:cNvSpPr>
          <p:nvPr/>
        </p:nvSpPr>
        <p:spPr>
          <a:xfrm>
            <a:off x="828040" y="398463"/>
            <a:ext cx="8229600" cy="1143000"/>
          </a:xfrm>
          <a:prstGeom prst="rect">
            <a:avLst/>
          </a:prstGeom>
        </p:spPr>
        <p:txBody>
          <a:bodyPr vert="horz" lIns="101882" tIns="50941" rIns="101882" bIns="50941" rtlCol="0" anchor="ctr">
            <a:normAutofit/>
          </a:bodyPr>
          <a:lstStyle>
            <a:lvl1pPr algn="ctr" defTabSz="1018824" rtl="0" eaLnBrk="1" latinLnBrk="0" hangingPunct="1">
              <a:spcBef>
                <a:spcPct val="0"/>
              </a:spcBef>
              <a:buNone/>
              <a:defRPr sz="4900" kern="1200">
                <a:solidFill>
                  <a:schemeClr val="tx1"/>
                </a:solidFill>
                <a:latin typeface="+mj-lt"/>
                <a:ea typeface="+mj-ea"/>
                <a:cs typeface="+mj-cs"/>
              </a:defRPr>
            </a:lvl1pPr>
          </a:lstStyle>
          <a:p>
            <a:pPr>
              <a:defRPr/>
            </a:pPr>
            <a:endParaRPr lang="en-US" sz="4000" dirty="0"/>
          </a:p>
        </p:txBody>
      </p:sp>
      <p:sp>
        <p:nvSpPr>
          <p:cNvPr id="5" name="Oval 3">
            <a:extLst>
              <a:ext uri="{FF2B5EF4-FFF2-40B4-BE49-F238E27FC236}">
                <a16:creationId xmlns:a16="http://schemas.microsoft.com/office/drawing/2014/main" id="{EA2C846A-3B52-804C-9CF3-2AF7FDADD079}"/>
              </a:ext>
            </a:extLst>
          </p:cNvPr>
          <p:cNvSpPr>
            <a:spLocks noChangeArrowheads="1"/>
          </p:cNvSpPr>
          <p:nvPr/>
        </p:nvSpPr>
        <p:spPr bwMode="auto">
          <a:xfrm>
            <a:off x="523240" y="3552825"/>
            <a:ext cx="914400" cy="914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n-ea"/>
                <a:cs typeface="+mn-cs"/>
              </a:rPr>
              <a:t>PC</a:t>
            </a:r>
          </a:p>
        </p:txBody>
      </p:sp>
      <p:sp>
        <p:nvSpPr>
          <p:cNvPr id="6" name="Oval 4">
            <a:extLst>
              <a:ext uri="{FF2B5EF4-FFF2-40B4-BE49-F238E27FC236}">
                <a16:creationId xmlns:a16="http://schemas.microsoft.com/office/drawing/2014/main" id="{E474EC27-71A9-A744-BF8D-10B7342BDED5}"/>
              </a:ext>
            </a:extLst>
          </p:cNvPr>
          <p:cNvSpPr>
            <a:spLocks noChangeArrowheads="1"/>
          </p:cNvSpPr>
          <p:nvPr/>
        </p:nvSpPr>
        <p:spPr bwMode="auto">
          <a:xfrm>
            <a:off x="2580640" y="3552825"/>
            <a:ext cx="914400" cy="914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n-ea"/>
                <a:cs typeface="+mn-cs"/>
              </a:rPr>
              <a:t>CON</a:t>
            </a:r>
          </a:p>
        </p:txBody>
      </p:sp>
      <p:sp>
        <p:nvSpPr>
          <p:cNvPr id="7" name="Oval 5">
            <a:extLst>
              <a:ext uri="{FF2B5EF4-FFF2-40B4-BE49-F238E27FC236}">
                <a16:creationId xmlns:a16="http://schemas.microsoft.com/office/drawing/2014/main" id="{9D5DD2BB-E893-2740-A970-25ED447E55E1}"/>
              </a:ext>
            </a:extLst>
          </p:cNvPr>
          <p:cNvSpPr>
            <a:spLocks noChangeArrowheads="1"/>
          </p:cNvSpPr>
          <p:nvPr/>
        </p:nvSpPr>
        <p:spPr bwMode="auto">
          <a:xfrm>
            <a:off x="4333240" y="3476625"/>
            <a:ext cx="914400" cy="914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n-ea"/>
                <a:cs typeface="+mn-cs"/>
              </a:rPr>
              <a:t>PREP</a:t>
            </a:r>
          </a:p>
        </p:txBody>
      </p:sp>
      <p:sp>
        <p:nvSpPr>
          <p:cNvPr id="8" name="Oval 6">
            <a:extLst>
              <a:ext uri="{FF2B5EF4-FFF2-40B4-BE49-F238E27FC236}">
                <a16:creationId xmlns:a16="http://schemas.microsoft.com/office/drawing/2014/main" id="{7CDDF46B-CAD4-DD46-AE7A-4F38745A9EF9}"/>
              </a:ext>
            </a:extLst>
          </p:cNvPr>
          <p:cNvSpPr>
            <a:spLocks noChangeArrowheads="1"/>
          </p:cNvSpPr>
          <p:nvPr/>
        </p:nvSpPr>
        <p:spPr bwMode="auto">
          <a:xfrm>
            <a:off x="6238240" y="3476625"/>
            <a:ext cx="914400" cy="914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n-ea"/>
                <a:cs typeface="+mn-cs"/>
              </a:rPr>
              <a:t>ACT</a:t>
            </a:r>
          </a:p>
        </p:txBody>
      </p:sp>
      <p:sp>
        <p:nvSpPr>
          <p:cNvPr id="9" name="Oval 7">
            <a:extLst>
              <a:ext uri="{FF2B5EF4-FFF2-40B4-BE49-F238E27FC236}">
                <a16:creationId xmlns:a16="http://schemas.microsoft.com/office/drawing/2014/main" id="{11AC9EB3-F98E-2542-A001-ACA886E2C3A0}"/>
              </a:ext>
            </a:extLst>
          </p:cNvPr>
          <p:cNvSpPr>
            <a:spLocks noChangeArrowheads="1"/>
          </p:cNvSpPr>
          <p:nvPr/>
        </p:nvSpPr>
        <p:spPr bwMode="auto">
          <a:xfrm>
            <a:off x="8219440" y="3476625"/>
            <a:ext cx="914400" cy="914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Garamond" panose="02020404030301010803" pitchFamily="18" charset="0"/>
                <a:ea typeface="+mn-ea"/>
                <a:cs typeface="+mn-cs"/>
              </a:rPr>
              <a:t>MAIN</a:t>
            </a:r>
          </a:p>
        </p:txBody>
      </p:sp>
      <p:sp>
        <p:nvSpPr>
          <p:cNvPr id="10" name="Line 8">
            <a:extLst>
              <a:ext uri="{FF2B5EF4-FFF2-40B4-BE49-F238E27FC236}">
                <a16:creationId xmlns:a16="http://schemas.microsoft.com/office/drawing/2014/main" id="{A269B334-B6BC-264A-BDD9-C33A9A5A353C}"/>
              </a:ext>
            </a:extLst>
          </p:cNvPr>
          <p:cNvSpPr>
            <a:spLocks noChangeShapeType="1"/>
          </p:cNvSpPr>
          <p:nvPr/>
        </p:nvSpPr>
        <p:spPr bwMode="auto">
          <a:xfrm>
            <a:off x="1666240" y="3705225"/>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1" name="AutoShape 9">
            <a:extLst>
              <a:ext uri="{FF2B5EF4-FFF2-40B4-BE49-F238E27FC236}">
                <a16:creationId xmlns:a16="http://schemas.microsoft.com/office/drawing/2014/main" id="{9ABF8645-A163-6447-822D-6CDDF2A674D0}"/>
              </a:ext>
            </a:extLst>
          </p:cNvPr>
          <p:cNvSpPr>
            <a:spLocks noChangeArrowheads="1"/>
          </p:cNvSpPr>
          <p:nvPr/>
        </p:nvSpPr>
        <p:spPr bwMode="auto">
          <a:xfrm>
            <a:off x="1666240" y="3781425"/>
            <a:ext cx="685800" cy="485775"/>
          </a:xfrm>
          <a:prstGeom prst="rightArrow">
            <a:avLst>
              <a:gd name="adj1" fmla="val 50000"/>
              <a:gd name="adj2" fmla="val 3529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 name="AutoShape 10">
            <a:extLst>
              <a:ext uri="{FF2B5EF4-FFF2-40B4-BE49-F238E27FC236}">
                <a16:creationId xmlns:a16="http://schemas.microsoft.com/office/drawing/2014/main" id="{178A2D91-8450-1548-9D85-8B673BFEC6B9}"/>
              </a:ext>
            </a:extLst>
          </p:cNvPr>
          <p:cNvSpPr>
            <a:spLocks noChangeArrowheads="1"/>
          </p:cNvSpPr>
          <p:nvPr/>
        </p:nvSpPr>
        <p:spPr bwMode="auto">
          <a:xfrm>
            <a:off x="3495040" y="4238625"/>
            <a:ext cx="976313" cy="257175"/>
          </a:xfrm>
          <a:prstGeom prst="rightArrow">
            <a:avLst>
              <a:gd name="adj1" fmla="val 50000"/>
              <a:gd name="adj2" fmla="val 949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AutoShape 11">
            <a:extLst>
              <a:ext uri="{FF2B5EF4-FFF2-40B4-BE49-F238E27FC236}">
                <a16:creationId xmlns:a16="http://schemas.microsoft.com/office/drawing/2014/main" id="{0D115166-BDA4-4741-8D59-AA5749E96D6F}"/>
              </a:ext>
            </a:extLst>
          </p:cNvPr>
          <p:cNvSpPr>
            <a:spLocks noChangeArrowheads="1"/>
          </p:cNvSpPr>
          <p:nvPr/>
        </p:nvSpPr>
        <p:spPr bwMode="auto">
          <a:xfrm>
            <a:off x="1513840" y="4314825"/>
            <a:ext cx="976313" cy="257175"/>
          </a:xfrm>
          <a:prstGeom prst="rightArrow">
            <a:avLst>
              <a:gd name="adj1" fmla="val 50000"/>
              <a:gd name="adj2" fmla="val 949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4" name="AutoShape 12">
            <a:extLst>
              <a:ext uri="{FF2B5EF4-FFF2-40B4-BE49-F238E27FC236}">
                <a16:creationId xmlns:a16="http://schemas.microsoft.com/office/drawing/2014/main" id="{555283D2-5C92-0C40-868E-E7AF6CFBE0C5}"/>
              </a:ext>
            </a:extLst>
          </p:cNvPr>
          <p:cNvSpPr>
            <a:spLocks noChangeArrowheads="1"/>
          </p:cNvSpPr>
          <p:nvPr/>
        </p:nvSpPr>
        <p:spPr bwMode="auto">
          <a:xfrm>
            <a:off x="5247640" y="3400425"/>
            <a:ext cx="976313" cy="257175"/>
          </a:xfrm>
          <a:prstGeom prst="rightArrow">
            <a:avLst>
              <a:gd name="adj1" fmla="val 50000"/>
              <a:gd name="adj2" fmla="val 949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5" name="AutoShape 13">
            <a:extLst>
              <a:ext uri="{FF2B5EF4-FFF2-40B4-BE49-F238E27FC236}">
                <a16:creationId xmlns:a16="http://schemas.microsoft.com/office/drawing/2014/main" id="{470C89D6-6FB4-4F48-8FD9-1A5B49DE766C}"/>
              </a:ext>
            </a:extLst>
          </p:cNvPr>
          <p:cNvSpPr>
            <a:spLocks noChangeArrowheads="1"/>
          </p:cNvSpPr>
          <p:nvPr/>
        </p:nvSpPr>
        <p:spPr bwMode="auto">
          <a:xfrm>
            <a:off x="7305040" y="4238625"/>
            <a:ext cx="976313" cy="257175"/>
          </a:xfrm>
          <a:prstGeom prst="rightArrow">
            <a:avLst>
              <a:gd name="adj1" fmla="val 50000"/>
              <a:gd name="adj2" fmla="val 949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6" name="Line 14">
            <a:extLst>
              <a:ext uri="{FF2B5EF4-FFF2-40B4-BE49-F238E27FC236}">
                <a16:creationId xmlns:a16="http://schemas.microsoft.com/office/drawing/2014/main" id="{45DF2D56-FDE9-3644-ABD9-624405533AE2}"/>
              </a:ext>
            </a:extLst>
          </p:cNvPr>
          <p:cNvSpPr>
            <a:spLocks noChangeShapeType="1"/>
          </p:cNvSpPr>
          <p:nvPr/>
        </p:nvSpPr>
        <p:spPr bwMode="auto">
          <a:xfrm>
            <a:off x="3723640" y="4086225"/>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7" name="Line 15">
            <a:extLst>
              <a:ext uri="{FF2B5EF4-FFF2-40B4-BE49-F238E27FC236}">
                <a16:creationId xmlns:a16="http://schemas.microsoft.com/office/drawing/2014/main" id="{DF28B73C-8777-6146-847B-D5666A2DA2A9}"/>
              </a:ext>
            </a:extLst>
          </p:cNvPr>
          <p:cNvSpPr>
            <a:spLocks noChangeShapeType="1"/>
          </p:cNvSpPr>
          <p:nvPr/>
        </p:nvSpPr>
        <p:spPr bwMode="auto">
          <a:xfrm>
            <a:off x="5323840" y="4391025"/>
            <a:ext cx="68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8" name="Line 16">
            <a:extLst>
              <a:ext uri="{FF2B5EF4-FFF2-40B4-BE49-F238E27FC236}">
                <a16:creationId xmlns:a16="http://schemas.microsoft.com/office/drawing/2014/main" id="{BB7E0262-3DB8-494F-A4F3-9998FB6590A6}"/>
              </a:ext>
            </a:extLst>
          </p:cNvPr>
          <p:cNvSpPr>
            <a:spLocks noChangeShapeType="1"/>
          </p:cNvSpPr>
          <p:nvPr/>
        </p:nvSpPr>
        <p:spPr bwMode="auto">
          <a:xfrm>
            <a:off x="7305040" y="3552825"/>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9" name="AutoShape 17">
            <a:extLst>
              <a:ext uri="{FF2B5EF4-FFF2-40B4-BE49-F238E27FC236}">
                <a16:creationId xmlns:a16="http://schemas.microsoft.com/office/drawing/2014/main" id="{DE5B22A8-12D7-254E-A49C-0179E0364817}"/>
              </a:ext>
            </a:extLst>
          </p:cNvPr>
          <p:cNvSpPr>
            <a:spLocks noChangeArrowheads="1"/>
          </p:cNvSpPr>
          <p:nvPr/>
        </p:nvSpPr>
        <p:spPr bwMode="auto">
          <a:xfrm>
            <a:off x="3571240" y="3400425"/>
            <a:ext cx="747713" cy="485775"/>
          </a:xfrm>
          <a:prstGeom prst="rightArrow">
            <a:avLst>
              <a:gd name="adj1" fmla="val 50000"/>
              <a:gd name="adj2" fmla="val 3848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AutoShape 18">
            <a:extLst>
              <a:ext uri="{FF2B5EF4-FFF2-40B4-BE49-F238E27FC236}">
                <a16:creationId xmlns:a16="http://schemas.microsoft.com/office/drawing/2014/main" id="{69DC3CF5-16E6-E144-AD47-37BADB73A2B0}"/>
              </a:ext>
            </a:extLst>
          </p:cNvPr>
          <p:cNvSpPr>
            <a:spLocks noChangeArrowheads="1"/>
          </p:cNvSpPr>
          <p:nvPr/>
        </p:nvSpPr>
        <p:spPr bwMode="auto">
          <a:xfrm>
            <a:off x="5323840" y="3705225"/>
            <a:ext cx="671513" cy="485775"/>
          </a:xfrm>
          <a:prstGeom prst="righ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AutoShape 19">
            <a:extLst>
              <a:ext uri="{FF2B5EF4-FFF2-40B4-BE49-F238E27FC236}">
                <a16:creationId xmlns:a16="http://schemas.microsoft.com/office/drawing/2014/main" id="{0D0110AB-9DC4-3942-9369-99DA81F26FA1}"/>
              </a:ext>
            </a:extLst>
          </p:cNvPr>
          <p:cNvSpPr>
            <a:spLocks noChangeArrowheads="1"/>
          </p:cNvSpPr>
          <p:nvPr/>
        </p:nvSpPr>
        <p:spPr bwMode="auto">
          <a:xfrm>
            <a:off x="7305040" y="3705225"/>
            <a:ext cx="595313" cy="485775"/>
          </a:xfrm>
          <a:prstGeom prst="righ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2" name="Text Box 20">
            <a:extLst>
              <a:ext uri="{FF2B5EF4-FFF2-40B4-BE49-F238E27FC236}">
                <a16:creationId xmlns:a16="http://schemas.microsoft.com/office/drawing/2014/main" id="{A7297570-BDA5-7541-8A92-346668C79289}"/>
              </a:ext>
            </a:extLst>
          </p:cNvPr>
          <p:cNvSpPr txBox="1">
            <a:spLocks noChangeArrowheads="1"/>
          </p:cNvSpPr>
          <p:nvPr/>
        </p:nvSpPr>
        <p:spPr bwMode="auto">
          <a:xfrm>
            <a:off x="583565" y="2611438"/>
            <a:ext cx="1298575" cy="641350"/>
          </a:xfrm>
          <a:prstGeom prst="rect">
            <a:avLst/>
          </a:prstGeom>
          <a:solidFill>
            <a:schemeClr val="accent2"/>
          </a:solidFill>
          <a:ln>
            <a:noFill/>
          </a:ln>
          <a:effec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INTEREST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CONCERN</a:t>
            </a:r>
          </a:p>
        </p:txBody>
      </p:sp>
      <p:sp>
        <p:nvSpPr>
          <p:cNvPr id="23" name="Text Box 21">
            <a:extLst>
              <a:ext uri="{FF2B5EF4-FFF2-40B4-BE49-F238E27FC236}">
                <a16:creationId xmlns:a16="http://schemas.microsoft.com/office/drawing/2014/main" id="{B0BAFA12-129F-F842-B561-A83DB506D68B}"/>
              </a:ext>
            </a:extLst>
          </p:cNvPr>
          <p:cNvSpPr txBox="1">
            <a:spLocks noChangeArrowheads="1"/>
          </p:cNvSpPr>
          <p:nvPr/>
        </p:nvSpPr>
        <p:spPr bwMode="auto">
          <a:xfrm>
            <a:off x="2123440" y="2638425"/>
            <a:ext cx="1905000" cy="641350"/>
          </a:xfrm>
          <a:prstGeom prst="rect">
            <a:avLst/>
          </a:prstGeom>
          <a:solidFill>
            <a:schemeClr val="accent2"/>
          </a:solidFill>
          <a:ln>
            <a:noFill/>
          </a:ln>
          <a:effec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RISK/REWARD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DECISION</a:t>
            </a:r>
          </a:p>
        </p:txBody>
      </p:sp>
      <p:sp>
        <p:nvSpPr>
          <p:cNvPr id="24" name="Text Box 22">
            <a:extLst>
              <a:ext uri="{FF2B5EF4-FFF2-40B4-BE49-F238E27FC236}">
                <a16:creationId xmlns:a16="http://schemas.microsoft.com/office/drawing/2014/main" id="{B3171B6D-57F9-A644-AC73-CD930194293B}"/>
              </a:ext>
            </a:extLst>
          </p:cNvPr>
          <p:cNvSpPr txBox="1">
            <a:spLocks noChangeArrowheads="1"/>
          </p:cNvSpPr>
          <p:nvPr/>
        </p:nvSpPr>
        <p:spPr bwMode="auto">
          <a:xfrm>
            <a:off x="4104640" y="2105025"/>
            <a:ext cx="1981200" cy="923330"/>
          </a:xfrm>
          <a:prstGeom prst="rect">
            <a:avLst/>
          </a:prstGeom>
          <a:solidFill>
            <a:schemeClr val="accent2"/>
          </a:solidFill>
          <a:ln>
            <a:noFill/>
          </a:ln>
          <a:effec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COMMMITMENT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PLANNING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PRIORITIZING</a:t>
            </a:r>
          </a:p>
        </p:txBody>
      </p:sp>
      <p:sp>
        <p:nvSpPr>
          <p:cNvPr id="25" name="Text Box 23">
            <a:extLst>
              <a:ext uri="{FF2B5EF4-FFF2-40B4-BE49-F238E27FC236}">
                <a16:creationId xmlns:a16="http://schemas.microsoft.com/office/drawing/2014/main" id="{1BAD1EC8-973A-6343-8B34-B91BBDCF5937}"/>
              </a:ext>
            </a:extLst>
          </p:cNvPr>
          <p:cNvSpPr txBox="1">
            <a:spLocks noChangeArrowheads="1"/>
          </p:cNvSpPr>
          <p:nvPr/>
        </p:nvSpPr>
        <p:spPr bwMode="auto">
          <a:xfrm>
            <a:off x="6162040" y="2105025"/>
            <a:ext cx="1523999" cy="923330"/>
          </a:xfrm>
          <a:prstGeom prst="rect">
            <a:avLst/>
          </a:prstGeom>
          <a:solidFill>
            <a:schemeClr val="accent2"/>
          </a:solidFill>
          <a:ln>
            <a:noFill/>
          </a:ln>
          <a:effec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IMPLEMENT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THE PLAN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REVISE</a:t>
            </a:r>
          </a:p>
        </p:txBody>
      </p:sp>
      <p:sp>
        <p:nvSpPr>
          <p:cNvPr id="26" name="Text Box 24">
            <a:extLst>
              <a:ext uri="{FF2B5EF4-FFF2-40B4-BE49-F238E27FC236}">
                <a16:creationId xmlns:a16="http://schemas.microsoft.com/office/drawing/2014/main" id="{814DB57F-E940-C74A-AC9E-6C764CA27F86}"/>
              </a:ext>
            </a:extLst>
          </p:cNvPr>
          <p:cNvSpPr txBox="1">
            <a:spLocks noChangeArrowheads="1"/>
          </p:cNvSpPr>
          <p:nvPr/>
        </p:nvSpPr>
        <p:spPr bwMode="auto">
          <a:xfrm>
            <a:off x="7744459" y="1949096"/>
            <a:ext cx="1828801" cy="1200329"/>
          </a:xfrm>
          <a:prstGeom prst="rect">
            <a:avLst/>
          </a:prstGeom>
          <a:solidFill>
            <a:schemeClr val="accent2"/>
          </a:solidFill>
          <a:ln>
            <a:noFill/>
          </a:ln>
          <a:effec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LIFESTYLE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INTEGRATION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AVOID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Garamond" panose="02020404030301010803" pitchFamily="18" charset="0"/>
                <a:ea typeface="+mn-ea"/>
                <a:cs typeface="+mn-cs"/>
              </a:rPr>
              <a:t>RELAPSE</a:t>
            </a:r>
          </a:p>
        </p:txBody>
      </p:sp>
      <p:sp>
        <p:nvSpPr>
          <p:cNvPr id="27" name="AutoShape 25">
            <a:extLst>
              <a:ext uri="{FF2B5EF4-FFF2-40B4-BE49-F238E27FC236}">
                <a16:creationId xmlns:a16="http://schemas.microsoft.com/office/drawing/2014/main" id="{5D951E8C-C09C-E340-BDFD-A8844A31B70F}"/>
              </a:ext>
            </a:extLst>
          </p:cNvPr>
          <p:cNvSpPr>
            <a:spLocks noChangeArrowheads="1"/>
          </p:cNvSpPr>
          <p:nvPr/>
        </p:nvSpPr>
        <p:spPr bwMode="auto">
          <a:xfrm>
            <a:off x="1666240" y="5381625"/>
            <a:ext cx="3352800" cy="485775"/>
          </a:xfrm>
          <a:prstGeom prst="leftRightArrow">
            <a:avLst>
              <a:gd name="adj1" fmla="val 50000"/>
              <a:gd name="adj2" fmla="val 13803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8" name="AutoShape 26">
            <a:extLst>
              <a:ext uri="{FF2B5EF4-FFF2-40B4-BE49-F238E27FC236}">
                <a16:creationId xmlns:a16="http://schemas.microsoft.com/office/drawing/2014/main" id="{3E850E34-EBD8-004C-871C-DC9B516F49BE}"/>
              </a:ext>
            </a:extLst>
          </p:cNvPr>
          <p:cNvSpPr>
            <a:spLocks noChangeArrowheads="1"/>
          </p:cNvSpPr>
          <p:nvPr/>
        </p:nvSpPr>
        <p:spPr bwMode="auto">
          <a:xfrm rot="10800000">
            <a:off x="6238240" y="5153025"/>
            <a:ext cx="885825" cy="881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9" name="AutoShape 27">
            <a:extLst>
              <a:ext uri="{FF2B5EF4-FFF2-40B4-BE49-F238E27FC236}">
                <a16:creationId xmlns:a16="http://schemas.microsoft.com/office/drawing/2014/main" id="{D4D5D1E1-BC67-C749-9B24-3E02E5E48A44}"/>
              </a:ext>
            </a:extLst>
          </p:cNvPr>
          <p:cNvSpPr>
            <a:spLocks noChangeArrowheads="1"/>
          </p:cNvSpPr>
          <p:nvPr/>
        </p:nvSpPr>
        <p:spPr bwMode="auto">
          <a:xfrm rot="10800000">
            <a:off x="7686040" y="5153025"/>
            <a:ext cx="885825" cy="881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804899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760165"/>
          </a:xfrm>
        </p:spPr>
        <p:txBody>
          <a:bodyPr>
            <a:normAutofit fontScale="90000"/>
          </a:bodyPr>
          <a:lstStyle/>
          <a:p>
            <a:r>
              <a:rPr lang="en-US" sz="4400" b="1" dirty="0">
                <a:latin typeface="Times New Roman" panose="02020603050405020304" pitchFamily="18" charset="0"/>
                <a:cs typeface="Times New Roman" panose="02020603050405020304" pitchFamily="18" charset="0"/>
              </a:rPr>
              <a:t>Treatment, Support and Recovery</a:t>
            </a:r>
          </a:p>
        </p:txBody>
      </p:sp>
      <p:sp>
        <p:nvSpPr>
          <p:cNvPr id="3" name="Content Placeholder 2"/>
          <p:cNvSpPr>
            <a:spLocks noGrp="1"/>
          </p:cNvSpPr>
          <p:nvPr>
            <p:ph idx="1"/>
          </p:nvPr>
        </p:nvSpPr>
        <p:spPr>
          <a:xfrm>
            <a:off x="304800" y="1179206"/>
            <a:ext cx="8869680" cy="5413987"/>
          </a:xfrm>
        </p:spPr>
        <p:txBody>
          <a:bodyPr>
            <a:noAutofit/>
          </a:bodyPr>
          <a:lstStyle/>
          <a:p>
            <a:r>
              <a:rPr lang="en-US" sz="2800" dirty="0">
                <a:latin typeface="Times New Roman" panose="02020603050405020304" pitchFamily="18" charset="0"/>
                <a:cs typeface="Times New Roman" panose="02020603050405020304" pitchFamily="18" charset="0"/>
              </a:rPr>
              <a:t>Treatments can be important and significant moderators of recovery and successful change</a:t>
            </a:r>
          </a:p>
          <a:p>
            <a:r>
              <a:rPr lang="en-US" sz="2800" dirty="0">
                <a:latin typeface="Times New Roman" panose="02020603050405020304" pitchFamily="18" charset="0"/>
                <a:cs typeface="Times New Roman" panose="02020603050405020304" pitchFamily="18" charset="0"/>
              </a:rPr>
              <a:t>However, it’s important to remember that all behavior change is essentially SELF-CHANGE</a:t>
            </a:r>
          </a:p>
          <a:p>
            <a:r>
              <a:rPr lang="en-US" sz="2800" dirty="0">
                <a:latin typeface="Times New Roman" panose="02020603050405020304" pitchFamily="18" charset="0"/>
                <a:cs typeface="Times New Roman" panose="02020603050405020304" pitchFamily="18" charset="0"/>
              </a:rPr>
              <a:t>Many individuals change on their own without the aid of formal treatment – lessons from smoking cessation</a:t>
            </a:r>
          </a:p>
          <a:p>
            <a:r>
              <a:rPr lang="en-US" sz="2800" dirty="0">
                <a:latin typeface="Times New Roman" panose="02020603050405020304" pitchFamily="18" charset="0"/>
                <a:cs typeface="Times New Roman" panose="02020603050405020304" pitchFamily="18" charset="0"/>
              </a:rPr>
              <a:t>There is an important difference between:</a:t>
            </a:r>
          </a:p>
          <a:p>
            <a:pPr lvl="1"/>
            <a:r>
              <a:rPr lang="en-US" sz="2300" dirty="0">
                <a:latin typeface="Times New Roman" panose="02020603050405020304" pitchFamily="18" charset="0"/>
                <a:cs typeface="Times New Roman" panose="02020603050405020304" pitchFamily="18" charset="0"/>
              </a:rPr>
              <a:t>Treatment plan (what providers will do and offer)</a:t>
            </a:r>
          </a:p>
          <a:p>
            <a:pPr lvl="1"/>
            <a:r>
              <a:rPr lang="en-US" sz="2300" dirty="0">
                <a:latin typeface="Times New Roman" panose="02020603050405020304" pitchFamily="18" charset="0"/>
                <a:cs typeface="Times New Roman" panose="02020603050405020304" pitchFamily="18" charset="0"/>
              </a:rPr>
              <a:t>Change plan (what person needs to do to change) </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Support and mutual help have been critical in successful recovery for many individuals struggling with addictive behaviors</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3185400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75B3207-2063-DD47-AB58-C123F68DC3E0}"/>
              </a:ext>
            </a:extLst>
          </p:cNvPr>
          <p:cNvSpPr>
            <a:spLocks noGrp="1"/>
          </p:cNvSpPr>
          <p:nvPr>
            <p:ph type="subTitle" idx="1"/>
          </p:nvPr>
        </p:nvSpPr>
        <p:spPr>
          <a:xfrm>
            <a:off x="1508760" y="1447800"/>
            <a:ext cx="7040880" cy="3429000"/>
          </a:xfrm>
        </p:spPr>
        <p:txBody>
          <a:bodyPr>
            <a:noAutofit/>
          </a:bodyPr>
          <a:lstStyle/>
          <a:p>
            <a:pPr>
              <a:lnSpc>
                <a:spcPts val="3680"/>
              </a:lnSpc>
            </a:pPr>
            <a:r>
              <a:rPr lang="en-US" sz="2400" dirty="0">
                <a:solidFill>
                  <a:schemeClr val="tx1"/>
                </a:solidFill>
                <a:latin typeface="Times New Roman" panose="02020603050405020304" pitchFamily="18" charset="0"/>
                <a:cs typeface="Times New Roman" panose="02020603050405020304" pitchFamily="18" charset="0"/>
              </a:rPr>
              <a:t>This presentation features clips from APA-produced videos from a training program on SUDs directed by Dr. Bruce </a:t>
            </a:r>
            <a:r>
              <a:rPr lang="en-US" sz="2400" dirty="0" err="1">
                <a:solidFill>
                  <a:schemeClr val="tx1"/>
                </a:solidFill>
                <a:latin typeface="Times New Roman" panose="02020603050405020304" pitchFamily="18" charset="0"/>
                <a:cs typeface="Times New Roman" panose="02020603050405020304" pitchFamily="18" charset="0"/>
              </a:rPr>
              <a:t>Liese</a:t>
            </a:r>
            <a:r>
              <a:rPr lang="en-US" sz="2400" dirty="0">
                <a:solidFill>
                  <a:schemeClr val="tx1"/>
                </a:solidFill>
                <a:latin typeface="Times New Roman" panose="02020603050405020304" pitchFamily="18" charset="0"/>
                <a:cs typeface="Times New Roman" panose="02020603050405020304" pitchFamily="18" charset="0"/>
              </a:rPr>
              <a:t> with contributions from Drs. Alan </a:t>
            </a:r>
            <a:r>
              <a:rPr lang="en-US" sz="2400" dirty="0" err="1">
                <a:solidFill>
                  <a:schemeClr val="tx1"/>
                </a:solidFill>
                <a:latin typeface="Times New Roman" panose="02020603050405020304" pitchFamily="18" charset="0"/>
                <a:cs typeface="Times New Roman" panose="02020603050405020304" pitchFamily="18" charset="0"/>
              </a:rPr>
              <a:t>Budney</a:t>
            </a:r>
            <a:r>
              <a:rPr lang="en-US" sz="2400" dirty="0">
                <a:solidFill>
                  <a:schemeClr val="tx1"/>
                </a:solidFill>
                <a:latin typeface="Times New Roman" panose="02020603050405020304" pitchFamily="18" charset="0"/>
                <a:cs typeface="Times New Roman" panose="02020603050405020304" pitchFamily="18" charset="0"/>
              </a:rPr>
              <a:t>, Carlo DiClemente, Daniel </a:t>
            </a:r>
            <a:r>
              <a:rPr lang="en-US" sz="2400" dirty="0" err="1">
                <a:solidFill>
                  <a:schemeClr val="tx1"/>
                </a:solidFill>
                <a:latin typeface="Times New Roman" panose="02020603050405020304" pitchFamily="18" charset="0"/>
                <a:cs typeface="Times New Roman" panose="02020603050405020304" pitchFamily="18" charset="0"/>
              </a:rPr>
              <a:t>Kivilahan</a:t>
            </a:r>
            <a:r>
              <a:rPr lang="en-US" sz="2400" dirty="0">
                <a:solidFill>
                  <a:schemeClr val="tx1"/>
                </a:solidFill>
                <a:latin typeface="Times New Roman" panose="02020603050405020304" pitchFamily="18" charset="0"/>
                <a:cs typeface="Times New Roman" panose="02020603050405020304" pitchFamily="18" charset="0"/>
              </a:rPr>
              <a:t>, Jessica Pierce, Jennifer Read &amp; Kenneth Sher, and created with the assistance of APA staff Dr. Geoff Mumford, Dr. Greg </a:t>
            </a:r>
            <a:r>
              <a:rPr lang="en-US" sz="2400" dirty="0" err="1">
                <a:solidFill>
                  <a:schemeClr val="tx1"/>
                </a:solidFill>
                <a:latin typeface="Times New Roman" panose="02020603050405020304" pitchFamily="18" charset="0"/>
                <a:cs typeface="Times New Roman" panose="02020603050405020304" pitchFamily="18" charset="0"/>
              </a:rPr>
              <a:t>Neimeyer</a:t>
            </a:r>
            <a:r>
              <a:rPr lang="en-US" sz="2400" dirty="0">
                <a:solidFill>
                  <a:schemeClr val="tx1"/>
                </a:solidFill>
                <a:latin typeface="Times New Roman" panose="02020603050405020304" pitchFamily="18" charset="0"/>
                <a:cs typeface="Times New Roman" panose="02020603050405020304" pitchFamily="18" charset="0"/>
              </a:rPr>
              <a:t> &amp; Marcia Segura, with input from Division 50: Society of Addiction Psychology</a:t>
            </a:r>
          </a:p>
        </p:txBody>
      </p:sp>
      <p:sp>
        <p:nvSpPr>
          <p:cNvPr id="4" name="Footer Placeholder 3">
            <a:extLst>
              <a:ext uri="{FF2B5EF4-FFF2-40B4-BE49-F238E27FC236}">
                <a16:creationId xmlns:a16="http://schemas.microsoft.com/office/drawing/2014/main" id="{741AF8F7-8D0F-E447-80C6-B2139B11C8AD}"/>
              </a:ext>
            </a:extLst>
          </p:cNvPr>
          <p:cNvSpPr>
            <a:spLocks noGrp="1"/>
          </p:cNvSpPr>
          <p:nvPr>
            <p:ph type="ftr" sz="quarter" idx="12"/>
          </p:nvPr>
        </p:nvSpPr>
        <p:spPr/>
        <p:txBody>
          <a:bodyPr/>
          <a:lstStyle/>
          <a:p>
            <a:r>
              <a:rPr lang="en-US">
                <a:latin typeface="Futura Md BT" pitchFamily="34" charset="0"/>
              </a:rPr>
              <a:t>© American Psychological Association 2020 All Rights Reserved</a:t>
            </a:r>
            <a:endParaRPr lang="en-US" dirty="0"/>
          </a:p>
        </p:txBody>
      </p:sp>
    </p:spTree>
    <p:extLst>
      <p:ext uri="{BB962C8B-B14F-4D97-AF65-F5344CB8AC3E}">
        <p14:creationId xmlns:p14="http://schemas.microsoft.com/office/powerpoint/2010/main" val="3410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7C92-2C4C-694B-84B1-73F37677AA8D}"/>
              </a:ext>
            </a:extLst>
          </p:cNvPr>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How Does Treatment Work? </a:t>
            </a:r>
            <a:r>
              <a:rPr lang="en-US" sz="3600" b="1" dirty="0">
                <a:latin typeface="Times New Roman" panose="02020603050405020304" pitchFamily="18" charset="0"/>
                <a:cs typeface="Times New Roman" panose="02020603050405020304" pitchFamily="18" charset="0"/>
              </a:rPr>
              <a:t>(Treatment Research Perspective)</a:t>
            </a:r>
            <a:endParaRPr lang="en-US" b="1" dirty="0">
              <a:latin typeface="Times New Roman" panose="02020603050405020304" pitchFamily="18" charset="0"/>
              <a:cs typeface="Times New Roman" panose="02020603050405020304" pitchFamily="18" charset="0"/>
            </a:endParaRPr>
          </a:p>
        </p:txBody>
      </p:sp>
      <p:sp>
        <p:nvSpPr>
          <p:cNvPr id="3" name="Footer Placeholder 2">
            <a:extLst>
              <a:ext uri="{FF2B5EF4-FFF2-40B4-BE49-F238E27FC236}">
                <a16:creationId xmlns:a16="http://schemas.microsoft.com/office/drawing/2014/main" id="{A2C358E9-8732-084D-8D57-3D9070A4C30C}"/>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graphicFrame>
        <p:nvGraphicFramePr>
          <p:cNvPr id="4" name="Content Placeholder 3">
            <a:extLst>
              <a:ext uri="{FF2B5EF4-FFF2-40B4-BE49-F238E27FC236}">
                <a16:creationId xmlns:a16="http://schemas.microsoft.com/office/drawing/2014/main" id="{1B7F008F-C16F-9747-99FE-BB119492CFFB}"/>
              </a:ext>
            </a:extLst>
          </p:cNvPr>
          <p:cNvGraphicFramePr>
            <a:graphicFrameLocks/>
          </p:cNvGraphicFramePr>
          <p:nvPr>
            <p:extLst>
              <p:ext uri="{D42A27DB-BD31-4B8C-83A1-F6EECF244321}">
                <p14:modId xmlns:p14="http://schemas.microsoft.com/office/powerpoint/2010/main" val="532923037"/>
              </p:ext>
            </p:extLst>
          </p:nvPr>
        </p:nvGraphicFramePr>
        <p:xfrm>
          <a:off x="1371600" y="1742440"/>
          <a:ext cx="73152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4">
            <a:extLst>
              <a:ext uri="{FF2B5EF4-FFF2-40B4-BE49-F238E27FC236}">
                <a16:creationId xmlns:a16="http://schemas.microsoft.com/office/drawing/2014/main" id="{68ABEF6E-D886-864F-9AC8-4457125B136F}"/>
              </a:ext>
            </a:extLst>
          </p:cNvPr>
          <p:cNvSpPr txBox="1">
            <a:spLocks noChangeArrowheads="1"/>
          </p:cNvSpPr>
          <p:nvPr/>
        </p:nvSpPr>
        <p:spPr bwMode="auto">
          <a:xfrm>
            <a:off x="1676400" y="4561840"/>
            <a:ext cx="2362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eaLnBrk="1" hangingPunct="1">
              <a:spcBef>
                <a:spcPct val="0"/>
              </a:spcBef>
              <a:spcAft>
                <a:spcPct val="0"/>
              </a:spcAft>
              <a:buClrTx/>
              <a:buSzTx/>
              <a:buFontTx/>
              <a:buNone/>
            </a:pPr>
            <a:r>
              <a:rPr lang="en-US" altLang="en-US" sz="1800">
                <a:solidFill>
                  <a:schemeClr val="tx1"/>
                </a:solidFill>
                <a:latin typeface="Arial" charset="0"/>
              </a:rPr>
              <a:t>Relationship</a:t>
            </a:r>
          </a:p>
          <a:p>
            <a:pPr eaLnBrk="1" hangingPunct="1">
              <a:spcBef>
                <a:spcPct val="0"/>
              </a:spcBef>
              <a:spcAft>
                <a:spcPct val="0"/>
              </a:spcAft>
              <a:buClrTx/>
              <a:buSzTx/>
              <a:buFontTx/>
              <a:buNone/>
            </a:pPr>
            <a:r>
              <a:rPr lang="en-US" altLang="en-US" sz="1800">
                <a:solidFill>
                  <a:schemeClr val="tx1"/>
                </a:solidFill>
                <a:latin typeface="Arial" charset="0"/>
              </a:rPr>
              <a:t>Empathy</a:t>
            </a:r>
          </a:p>
          <a:p>
            <a:pPr eaLnBrk="1" hangingPunct="1">
              <a:spcBef>
                <a:spcPct val="0"/>
              </a:spcBef>
              <a:spcAft>
                <a:spcPct val="0"/>
              </a:spcAft>
              <a:buClrTx/>
              <a:buSzTx/>
              <a:buFontTx/>
              <a:buNone/>
            </a:pPr>
            <a:r>
              <a:rPr lang="en-US" altLang="en-US" sz="1800">
                <a:solidFill>
                  <a:schemeClr val="tx1"/>
                </a:solidFill>
                <a:latin typeface="Arial" charset="0"/>
              </a:rPr>
              <a:t>Working Alliance</a:t>
            </a:r>
          </a:p>
        </p:txBody>
      </p:sp>
      <p:sp>
        <p:nvSpPr>
          <p:cNvPr id="7" name="TextBox 6">
            <a:extLst>
              <a:ext uri="{FF2B5EF4-FFF2-40B4-BE49-F238E27FC236}">
                <a16:creationId xmlns:a16="http://schemas.microsoft.com/office/drawing/2014/main" id="{AC33B8A8-7227-0048-9A77-FA2505E12E15}"/>
              </a:ext>
            </a:extLst>
          </p:cNvPr>
          <p:cNvSpPr txBox="1">
            <a:spLocks noChangeArrowheads="1"/>
          </p:cNvSpPr>
          <p:nvPr/>
        </p:nvSpPr>
        <p:spPr bwMode="auto">
          <a:xfrm>
            <a:off x="4267200" y="4561840"/>
            <a:ext cx="2286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eaLnBrk="1" hangingPunct="1">
              <a:spcBef>
                <a:spcPct val="0"/>
              </a:spcBef>
              <a:spcAft>
                <a:spcPct val="0"/>
              </a:spcAft>
              <a:buClrTx/>
              <a:buSzTx/>
              <a:buFontTx/>
              <a:buNone/>
            </a:pPr>
            <a:r>
              <a:rPr lang="en-US" altLang="en-US" sz="1800" dirty="0">
                <a:solidFill>
                  <a:schemeClr val="tx1"/>
                </a:solidFill>
                <a:latin typeface="Arial" charset="0"/>
              </a:rPr>
              <a:t>Active Ingredients</a:t>
            </a:r>
          </a:p>
          <a:p>
            <a:pPr eaLnBrk="1" hangingPunct="1">
              <a:spcBef>
                <a:spcPct val="0"/>
              </a:spcBef>
              <a:spcAft>
                <a:spcPct val="0"/>
              </a:spcAft>
              <a:buClrTx/>
              <a:buSzTx/>
              <a:buFontTx/>
              <a:buNone/>
            </a:pPr>
            <a:r>
              <a:rPr lang="en-US" altLang="en-US" sz="1800" dirty="0">
                <a:solidFill>
                  <a:schemeClr val="tx1"/>
                </a:solidFill>
                <a:latin typeface="Arial" charset="0"/>
              </a:rPr>
              <a:t>Types of treatments</a:t>
            </a:r>
          </a:p>
        </p:txBody>
      </p:sp>
      <p:sp>
        <p:nvSpPr>
          <p:cNvPr id="8" name="TextBox 8">
            <a:extLst>
              <a:ext uri="{FF2B5EF4-FFF2-40B4-BE49-F238E27FC236}">
                <a16:creationId xmlns:a16="http://schemas.microsoft.com/office/drawing/2014/main" id="{EED59EF5-44D2-7945-9B1C-C1E718F93DEE}"/>
              </a:ext>
            </a:extLst>
          </p:cNvPr>
          <p:cNvSpPr txBox="1">
            <a:spLocks noChangeArrowheads="1"/>
          </p:cNvSpPr>
          <p:nvPr/>
        </p:nvSpPr>
        <p:spPr bwMode="auto">
          <a:xfrm>
            <a:off x="6781800" y="4561840"/>
            <a:ext cx="266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eaLnBrk="1" hangingPunct="1">
              <a:spcBef>
                <a:spcPct val="0"/>
              </a:spcBef>
              <a:spcAft>
                <a:spcPct val="0"/>
              </a:spcAft>
              <a:buClrTx/>
              <a:buSzTx/>
              <a:buFontTx/>
              <a:buNone/>
            </a:pPr>
            <a:r>
              <a:rPr lang="en-US" altLang="en-US" sz="1800" dirty="0">
                <a:solidFill>
                  <a:schemeClr val="tx1"/>
                </a:solidFill>
                <a:latin typeface="Arial" charset="0"/>
              </a:rPr>
              <a:t>Relapse Prevention</a:t>
            </a:r>
          </a:p>
          <a:p>
            <a:pPr eaLnBrk="1" hangingPunct="1">
              <a:spcBef>
                <a:spcPct val="0"/>
              </a:spcBef>
              <a:spcAft>
                <a:spcPct val="0"/>
              </a:spcAft>
              <a:buClrTx/>
              <a:buSzTx/>
              <a:buFontTx/>
              <a:buNone/>
            </a:pPr>
            <a:r>
              <a:rPr lang="en-US" altLang="en-US" sz="1800" dirty="0">
                <a:solidFill>
                  <a:schemeClr val="tx1"/>
                </a:solidFill>
                <a:latin typeface="Arial" charset="0"/>
              </a:rPr>
              <a:t>AA, Smart Recovery</a:t>
            </a:r>
          </a:p>
        </p:txBody>
      </p:sp>
    </p:spTree>
    <p:extLst>
      <p:ext uri="{BB962C8B-B14F-4D97-AF65-F5344CB8AC3E}">
        <p14:creationId xmlns:p14="http://schemas.microsoft.com/office/powerpoint/2010/main" val="2530912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76CD6-50F3-6646-8820-6998F70FAC34}"/>
              </a:ext>
            </a:extLst>
          </p:cNvPr>
          <p:cNvSpPr>
            <a:spLocks noGrp="1"/>
          </p:cNvSpPr>
          <p:nvPr>
            <p:ph type="title"/>
          </p:nvPr>
        </p:nvSpPr>
        <p:spPr>
          <a:xfrm>
            <a:off x="502920" y="545306"/>
            <a:ext cx="9052560" cy="1295400"/>
          </a:xfrm>
        </p:spPr>
        <p:txBody>
          <a:bodyPr>
            <a:noAutofit/>
          </a:bodyPr>
          <a:lstStyle/>
          <a:p>
            <a:pPr>
              <a:spcAft>
                <a:spcPct val="0"/>
              </a:spcAft>
            </a:pPr>
            <a:r>
              <a:rPr lang="en-US" altLang="en-US" sz="4400" b="1" dirty="0">
                <a:latin typeface="Times New Roman" panose="02020603050405020304" pitchFamily="18" charset="0"/>
                <a:cs typeface="Times New Roman" panose="02020603050405020304" pitchFamily="18" charset="0"/>
              </a:rPr>
              <a:t>Treatment: A Mediator or Moderator of Client Processes</a:t>
            </a:r>
            <a:br>
              <a:rPr lang="en-US" altLang="en-US" sz="4400" b="1" dirty="0">
                <a:latin typeface="Times New Roman" panose="02020603050405020304" pitchFamily="18" charset="0"/>
                <a:cs typeface="Times New Roman" panose="02020603050405020304" pitchFamily="18" charset="0"/>
              </a:rPr>
            </a:br>
            <a:endParaRPr lang="en-US" sz="4400" b="1" dirty="0">
              <a:latin typeface="Times New Roman" panose="02020603050405020304" pitchFamily="18" charset="0"/>
              <a:cs typeface="Times New Roman" panose="02020603050405020304" pitchFamily="18" charset="0"/>
            </a:endParaRPr>
          </a:p>
        </p:txBody>
      </p:sp>
      <p:sp>
        <p:nvSpPr>
          <p:cNvPr id="3" name="Footer Placeholder 2">
            <a:extLst>
              <a:ext uri="{FF2B5EF4-FFF2-40B4-BE49-F238E27FC236}">
                <a16:creationId xmlns:a16="http://schemas.microsoft.com/office/drawing/2014/main" id="{78553019-415F-1F47-B981-F44E406F85DD}"/>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graphicFrame>
        <p:nvGraphicFramePr>
          <p:cNvPr id="4" name="Content Placeholder 3">
            <a:extLst>
              <a:ext uri="{FF2B5EF4-FFF2-40B4-BE49-F238E27FC236}">
                <a16:creationId xmlns:a16="http://schemas.microsoft.com/office/drawing/2014/main" id="{AEE794D8-3587-9445-94CC-80804105B40A}"/>
              </a:ext>
            </a:extLst>
          </p:cNvPr>
          <p:cNvGraphicFramePr>
            <a:graphicFrameLocks/>
          </p:cNvGraphicFramePr>
          <p:nvPr>
            <p:extLst>
              <p:ext uri="{D42A27DB-BD31-4B8C-83A1-F6EECF244321}">
                <p14:modId xmlns:p14="http://schemas.microsoft.com/office/powerpoint/2010/main" val="4252581751"/>
              </p:ext>
            </p:extLst>
          </p:nvPr>
        </p:nvGraphicFramePr>
        <p:xfrm>
          <a:off x="1447800" y="2438400"/>
          <a:ext cx="6400800" cy="3292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ight Arrow 4">
            <a:extLst>
              <a:ext uri="{FF2B5EF4-FFF2-40B4-BE49-F238E27FC236}">
                <a16:creationId xmlns:a16="http://schemas.microsoft.com/office/drawing/2014/main" id="{6AD09A82-1E02-C04E-91A1-8AA2F3DA90AB}"/>
              </a:ext>
            </a:extLst>
          </p:cNvPr>
          <p:cNvSpPr/>
          <p:nvPr/>
        </p:nvSpPr>
        <p:spPr>
          <a:xfrm>
            <a:off x="7924800" y="3842544"/>
            <a:ext cx="6858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a:extLst>
              <a:ext uri="{FF2B5EF4-FFF2-40B4-BE49-F238E27FC236}">
                <a16:creationId xmlns:a16="http://schemas.microsoft.com/office/drawing/2014/main" id="{75AC4132-B546-0E40-B2CE-78C6BF2A4544}"/>
              </a:ext>
            </a:extLst>
          </p:cNvPr>
          <p:cNvSpPr txBox="1">
            <a:spLocks noChangeArrowheads="1"/>
          </p:cNvSpPr>
          <p:nvPr/>
        </p:nvSpPr>
        <p:spPr bwMode="auto">
          <a:xfrm>
            <a:off x="8686800" y="3004344"/>
            <a:ext cx="304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eaLnBrk="1" hangingPunct="1">
              <a:spcBef>
                <a:spcPct val="0"/>
              </a:spcBef>
              <a:spcAft>
                <a:spcPct val="0"/>
              </a:spcAft>
              <a:buClrTx/>
              <a:buSzTx/>
              <a:buFontTx/>
              <a:buNone/>
            </a:pPr>
            <a:r>
              <a:rPr lang="en-US" altLang="en-US" sz="2000" dirty="0">
                <a:solidFill>
                  <a:schemeClr val="tx1"/>
                </a:solidFill>
                <a:latin typeface="Arial" charset="0"/>
              </a:rPr>
              <a:t>Recovery</a:t>
            </a:r>
          </a:p>
        </p:txBody>
      </p:sp>
    </p:spTree>
    <p:extLst>
      <p:ext uri="{BB962C8B-B14F-4D97-AF65-F5344CB8AC3E}">
        <p14:creationId xmlns:p14="http://schemas.microsoft.com/office/powerpoint/2010/main" val="3691441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0AE15-1881-4E3F-A3AD-2CAA50C542C4}"/>
              </a:ext>
            </a:extLst>
          </p:cNvPr>
          <p:cNvSpPr>
            <a:spLocks noGrp="1"/>
          </p:cNvSpPr>
          <p:nvPr>
            <p:ph type="title"/>
          </p:nvPr>
        </p:nvSpPr>
        <p:spPr>
          <a:xfrm>
            <a:off x="457200" y="143312"/>
            <a:ext cx="8713636" cy="1568735"/>
          </a:xfrm>
        </p:spPr>
        <p:txBody>
          <a:bodyPr>
            <a:normAutofit fontScale="90000"/>
          </a:bodyPr>
          <a:lstStyle/>
          <a:p>
            <a:r>
              <a:rPr lang="en-US" b="1" dirty="0">
                <a:latin typeface="Times New Roman" panose="02020603050405020304" pitchFamily="18" charset="0"/>
                <a:cs typeface="Times New Roman" panose="02020603050405020304" pitchFamily="18" charset="0"/>
              </a:rPr>
              <a:t>What Predicts Success: Multiple Studies</a:t>
            </a:r>
          </a:p>
        </p:txBody>
      </p:sp>
      <p:sp>
        <p:nvSpPr>
          <p:cNvPr id="3" name="Content Placeholder 2">
            <a:extLst>
              <a:ext uri="{FF2B5EF4-FFF2-40B4-BE49-F238E27FC236}">
                <a16:creationId xmlns:a16="http://schemas.microsoft.com/office/drawing/2014/main" id="{F3A34B9E-BF4B-433B-9D18-2E933A31AFD7}"/>
              </a:ext>
            </a:extLst>
          </p:cNvPr>
          <p:cNvSpPr>
            <a:spLocks noGrp="1"/>
          </p:cNvSpPr>
          <p:nvPr>
            <p:ph idx="1"/>
          </p:nvPr>
        </p:nvSpPr>
        <p:spPr>
          <a:xfrm>
            <a:off x="370947" y="1875012"/>
            <a:ext cx="9174480" cy="5486401"/>
          </a:xfrm>
        </p:spPr>
        <p:txBody>
          <a:bodyPr>
            <a:normAutofit/>
          </a:bodyPr>
          <a:lstStyle/>
          <a:p>
            <a:r>
              <a:rPr lang="en-US" sz="3200" dirty="0">
                <a:latin typeface="Times New Roman" panose="02020603050405020304" pitchFamily="18" charset="0"/>
                <a:cs typeface="Times New Roman" panose="02020603050405020304" pitchFamily="18" charset="0"/>
              </a:rPr>
              <a:t>Coping Skills</a:t>
            </a:r>
          </a:p>
          <a:p>
            <a:r>
              <a:rPr lang="en-US" sz="3200" dirty="0">
                <a:latin typeface="Times New Roman" panose="02020603050405020304" pitchFamily="18" charset="0"/>
                <a:cs typeface="Times New Roman" panose="02020603050405020304" pitchFamily="18" charset="0"/>
              </a:rPr>
              <a:t>Self-Efficacy</a:t>
            </a:r>
          </a:p>
          <a:p>
            <a:r>
              <a:rPr lang="en-US" sz="3200" dirty="0">
                <a:latin typeface="Times New Roman" panose="02020603050405020304" pitchFamily="18" charset="0"/>
                <a:cs typeface="Times New Roman" panose="02020603050405020304" pitchFamily="18" charset="0"/>
              </a:rPr>
              <a:t>Commitment</a:t>
            </a:r>
          </a:p>
          <a:p>
            <a:r>
              <a:rPr lang="en-US" sz="3200" dirty="0">
                <a:latin typeface="Times New Roman" panose="02020603050405020304" pitchFamily="18" charset="0"/>
                <a:cs typeface="Times New Roman" panose="02020603050405020304" pitchFamily="18" charset="0"/>
              </a:rPr>
              <a:t>Decision making</a:t>
            </a:r>
          </a:p>
          <a:p>
            <a:r>
              <a:rPr lang="en-US" sz="3200" dirty="0">
                <a:latin typeface="Times New Roman" panose="02020603050405020304" pitchFamily="18" charset="0"/>
                <a:cs typeface="Times New Roman" panose="02020603050405020304" pitchFamily="18" charset="0"/>
              </a:rPr>
              <a:t>Planning</a:t>
            </a:r>
          </a:p>
          <a:p>
            <a:r>
              <a:rPr lang="en-US" sz="3200" dirty="0">
                <a:latin typeface="Times New Roman" panose="02020603050405020304" pitchFamily="18" charset="0"/>
                <a:cs typeface="Times New Roman" panose="02020603050405020304" pitchFamily="18" charset="0"/>
              </a:rPr>
              <a:t>Reduction in Temptation/Craving</a:t>
            </a:r>
          </a:p>
          <a:p>
            <a:r>
              <a:rPr lang="en-US" sz="3200" dirty="0">
                <a:latin typeface="Times New Roman" panose="02020603050405020304" pitchFamily="18" charset="0"/>
                <a:cs typeface="Times New Roman" panose="02020603050405020304" pitchFamily="18" charset="0"/>
              </a:rPr>
              <a:t>Adequate Completion of Stage Tasks</a:t>
            </a:r>
          </a:p>
          <a:p>
            <a:endParaRPr lang="en-US" dirty="0"/>
          </a:p>
        </p:txBody>
      </p:sp>
      <p:pic>
        <p:nvPicPr>
          <p:cNvPr id="5" name="Picture 4">
            <a:extLst>
              <a:ext uri="{FF2B5EF4-FFF2-40B4-BE49-F238E27FC236}">
                <a16:creationId xmlns:a16="http://schemas.microsoft.com/office/drawing/2014/main" id="{F5A5B4E8-F379-4199-AF72-396D954D5267}"/>
              </a:ext>
            </a:extLst>
          </p:cNvPr>
          <p:cNvPicPr>
            <a:picLocks noChangeAspect="1"/>
          </p:cNvPicPr>
          <p:nvPr/>
        </p:nvPicPr>
        <p:blipFill rotWithShape="1">
          <a:blip r:embed="rId2">
            <a:extLst>
              <a:ext uri="{28A0092B-C50C-407E-A947-70E740481C1C}">
                <a14:useLocalDpi xmlns:a14="http://schemas.microsoft.com/office/drawing/2010/main" val="0"/>
              </a:ext>
            </a:extLst>
          </a:blip>
          <a:srcRect l="6589" t="4977" r="11596" b="4977"/>
          <a:stretch/>
        </p:blipFill>
        <p:spPr>
          <a:xfrm>
            <a:off x="7553730" y="2635187"/>
            <a:ext cx="2273327" cy="2502027"/>
          </a:xfrm>
          <a:prstGeom prst="rect">
            <a:avLst/>
          </a:prstGeom>
        </p:spPr>
      </p:pic>
      <p:pic>
        <p:nvPicPr>
          <p:cNvPr id="6" name="Picture 5">
            <a:extLst>
              <a:ext uri="{FF2B5EF4-FFF2-40B4-BE49-F238E27FC236}">
                <a16:creationId xmlns:a16="http://schemas.microsoft.com/office/drawing/2014/main" id="{2E7C5F20-5096-4B72-90AF-4DD814277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8187" y="2158984"/>
            <a:ext cx="2595543" cy="1727216"/>
          </a:xfrm>
          <a:prstGeom prst="rect">
            <a:avLst/>
          </a:prstGeom>
        </p:spPr>
      </p:pic>
      <p:sp>
        <p:nvSpPr>
          <p:cNvPr id="4" name="TextBox 3">
            <a:extLst>
              <a:ext uri="{FF2B5EF4-FFF2-40B4-BE49-F238E27FC236}">
                <a16:creationId xmlns:a16="http://schemas.microsoft.com/office/drawing/2014/main" id="{7D67B2DF-E8E6-4225-883B-BF94CB593834}"/>
              </a:ext>
            </a:extLst>
          </p:cNvPr>
          <p:cNvSpPr txBox="1"/>
          <p:nvPr/>
        </p:nvSpPr>
        <p:spPr>
          <a:xfrm>
            <a:off x="7431663" y="6368518"/>
            <a:ext cx="2036070" cy="320857"/>
          </a:xfrm>
          <a:prstGeom prst="rect">
            <a:avLst/>
          </a:prstGeom>
          <a:noFill/>
        </p:spPr>
        <p:txBody>
          <a:bodyPr wrap="none" rtlCol="0">
            <a:spAutoFit/>
          </a:bodyPr>
          <a:lstStyle/>
          <a:p>
            <a:r>
              <a:rPr lang="en-US" sz="1485" dirty="0"/>
              <a:t>DiClemente, et al., 2019</a:t>
            </a:r>
          </a:p>
        </p:txBody>
      </p:sp>
    </p:spTree>
    <p:extLst>
      <p:ext uri="{BB962C8B-B14F-4D97-AF65-F5344CB8AC3E}">
        <p14:creationId xmlns:p14="http://schemas.microsoft.com/office/powerpoint/2010/main" val="3349957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a:bodyPr>
          <a:lstStyle/>
          <a:p>
            <a:r>
              <a:rPr lang="en-US" sz="4400" b="1" dirty="0">
                <a:latin typeface="Times New Roman" panose="02020603050405020304" pitchFamily="18" charset="0"/>
                <a:cs typeface="Times New Roman" panose="02020603050405020304" pitchFamily="18" charset="0"/>
              </a:rPr>
              <a:t>Recovery Marathon</a:t>
            </a:r>
          </a:p>
        </p:txBody>
      </p:sp>
      <p:sp>
        <p:nvSpPr>
          <p:cNvPr id="3" name="Content Placeholder 2"/>
          <p:cNvSpPr>
            <a:spLocks noGrp="1"/>
          </p:cNvSpPr>
          <p:nvPr>
            <p:ph idx="1"/>
          </p:nvPr>
        </p:nvSpPr>
        <p:spPr>
          <a:xfrm>
            <a:off x="304800" y="1369707"/>
            <a:ext cx="8793480" cy="5032986"/>
          </a:xfrm>
        </p:spPr>
        <p:txBody>
          <a:bodyPr>
            <a:noAutofit/>
          </a:bodyPr>
          <a:lstStyle/>
          <a:p>
            <a:r>
              <a:rPr lang="en-US" sz="3000" dirty="0">
                <a:latin typeface="Times New Roman" panose="02020603050405020304" pitchFamily="18" charset="0"/>
                <a:cs typeface="Times New Roman" panose="02020603050405020304" pitchFamily="18" charset="0"/>
              </a:rPr>
              <a:t>Substance use behavior change is only the beginning</a:t>
            </a:r>
          </a:p>
          <a:p>
            <a:r>
              <a:rPr lang="en-US" sz="3000" dirty="0">
                <a:latin typeface="Times New Roman" panose="02020603050405020304" pitchFamily="18" charset="0"/>
                <a:cs typeface="Times New Roman" panose="02020603050405020304" pitchFamily="18" charset="0"/>
              </a:rPr>
              <a:t>Recovery is not simply abstinence or the absence of the use disorder</a:t>
            </a:r>
          </a:p>
          <a:p>
            <a:r>
              <a:rPr lang="en-US" sz="3000" dirty="0">
                <a:latin typeface="Times New Roman" panose="02020603050405020304" pitchFamily="18" charset="0"/>
                <a:cs typeface="Times New Roman" panose="02020603050405020304" pitchFamily="18" charset="0"/>
              </a:rPr>
              <a:t>Substance use has disrupted psychological functioning, development, social relations and one’s meaning in life</a:t>
            </a:r>
          </a:p>
          <a:p>
            <a:r>
              <a:rPr lang="en-US" sz="3000" dirty="0">
                <a:latin typeface="Times New Roman" panose="02020603050405020304" pitchFamily="18" charset="0"/>
                <a:cs typeface="Times New Roman" panose="02020603050405020304" pitchFamily="18" charset="0"/>
              </a:rPr>
              <a:t>Sustaining change involves lots of changes in the entire context and functioning of the individual’s life </a:t>
            </a:r>
          </a:p>
          <a:p>
            <a:r>
              <a:rPr lang="en-US" sz="3000" dirty="0">
                <a:latin typeface="Times New Roman" panose="02020603050405020304" pitchFamily="18" charset="0"/>
                <a:cs typeface="Times New Roman" panose="02020603050405020304" pitchFamily="18" charset="0"/>
              </a:rPr>
              <a:t>Need short-term and long-term perspective on recovery</a:t>
            </a:r>
          </a:p>
          <a:p>
            <a:pPr marL="509412" lvl="1" indent="0">
              <a:buNone/>
            </a:pPr>
            <a:endParaRPr lang="en-US" sz="3000" dirty="0">
              <a:latin typeface="Times New Roman" panose="02020603050405020304" pitchFamily="18" charset="0"/>
              <a:cs typeface="Times New Roman" panose="02020603050405020304" pitchFamily="18" charset="0"/>
            </a:endParaRPr>
          </a:p>
          <a:p>
            <a:pPr lvl="1"/>
            <a:endParaRPr lang="en-US" sz="3000" dirty="0">
              <a:latin typeface="Times New Roman" panose="02020603050405020304" pitchFamily="18" charset="0"/>
              <a:cs typeface="Times New Roman" panose="02020603050405020304" pitchFamily="18" charset="0"/>
            </a:endParaRPr>
          </a:p>
          <a:p>
            <a:endParaRPr lang="en-US" sz="3000" dirty="0">
              <a:latin typeface="Times New Roman" panose="02020603050405020304" pitchFamily="18" charset="0"/>
              <a:cs typeface="Times New Roman" panose="02020603050405020304" pitchFamily="18" charset="0"/>
            </a:endParaRPr>
          </a:p>
          <a:p>
            <a:endParaRPr lang="en-US" sz="30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1755010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fontScale="90000"/>
          </a:bodyPr>
          <a:lstStyle/>
          <a:p>
            <a:r>
              <a:rPr lang="en-US" sz="4400" b="1" dirty="0">
                <a:latin typeface="Times New Roman" panose="02020603050405020304" pitchFamily="18" charset="0"/>
                <a:cs typeface="Times New Roman" panose="02020603050405020304" pitchFamily="18" charset="0"/>
              </a:rPr>
              <a:t>Motivation, Self-regulation and Decision Making</a:t>
            </a:r>
          </a:p>
        </p:txBody>
      </p:sp>
      <p:sp>
        <p:nvSpPr>
          <p:cNvPr id="3" name="Content Placeholder 2"/>
          <p:cNvSpPr>
            <a:spLocks noGrp="1"/>
          </p:cNvSpPr>
          <p:nvPr>
            <p:ph idx="1"/>
          </p:nvPr>
        </p:nvSpPr>
        <p:spPr>
          <a:xfrm>
            <a:off x="228600" y="1828800"/>
            <a:ext cx="8915400" cy="4804386"/>
          </a:xfrm>
        </p:spPr>
        <p:txBody>
          <a:bodyPr>
            <a:noAutofit/>
          </a:bodyPr>
          <a:lstStyle/>
          <a:p>
            <a:r>
              <a:rPr lang="en-US" sz="3000" dirty="0">
                <a:latin typeface="Times New Roman" panose="02020603050405020304" pitchFamily="18" charset="0"/>
                <a:cs typeface="Times New Roman" panose="02020603050405020304" pitchFamily="18" charset="0"/>
              </a:rPr>
              <a:t>Severe use disorders undermine motivation with short term positive and negative reinforcement</a:t>
            </a:r>
          </a:p>
          <a:p>
            <a:r>
              <a:rPr lang="en-US" sz="3000" dirty="0">
                <a:latin typeface="Times New Roman" panose="02020603050405020304" pitchFamily="18" charset="0"/>
                <a:cs typeface="Times New Roman" panose="02020603050405020304" pitchFamily="18" charset="0"/>
              </a:rPr>
              <a:t>Impaired self-regulation is a hallmark of addiction and use disorders that often occurs before onset and definitely after development of a use disorder</a:t>
            </a:r>
          </a:p>
          <a:p>
            <a:r>
              <a:rPr lang="en-US" sz="3000" dirty="0">
                <a:latin typeface="Times New Roman" panose="02020603050405020304" pitchFamily="18" charset="0"/>
                <a:cs typeface="Times New Roman" panose="02020603050405020304" pitchFamily="18" charset="0"/>
              </a:rPr>
              <a:t>Neuroadaptation, conditioning, and impaired control</a:t>
            </a:r>
          </a:p>
          <a:p>
            <a:r>
              <a:rPr lang="en-US" sz="3000" dirty="0">
                <a:latin typeface="Times New Roman" panose="02020603050405020304" pitchFamily="18" charset="0"/>
                <a:cs typeface="Times New Roman" panose="02020603050405020304" pitchFamily="18" charset="0"/>
              </a:rPr>
              <a:t>Lowered stress tolerance and loss of normal pleasures interfere with decision making</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1463089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1"/>
            <a:ext cx="9753600" cy="811200"/>
          </a:xfrm>
        </p:spPr>
        <p:txBody>
          <a:bodyPr>
            <a:normAutofit/>
          </a:bodyPr>
          <a:lstStyle/>
          <a:p>
            <a:r>
              <a:rPr lang="en-US" sz="4400" b="1" dirty="0">
                <a:latin typeface="Times New Roman" panose="02020603050405020304" pitchFamily="18" charset="0"/>
                <a:cs typeface="Times New Roman" panose="02020603050405020304" pitchFamily="18" charset="0"/>
              </a:rPr>
              <a:t>Ambivalence</a:t>
            </a:r>
          </a:p>
        </p:txBody>
      </p:sp>
      <p:sp>
        <p:nvSpPr>
          <p:cNvPr id="3" name="Content Placeholder 2"/>
          <p:cNvSpPr>
            <a:spLocks noGrp="1"/>
          </p:cNvSpPr>
          <p:nvPr>
            <p:ph idx="1"/>
          </p:nvPr>
        </p:nvSpPr>
        <p:spPr>
          <a:xfrm>
            <a:off x="160020" y="1066801"/>
            <a:ext cx="8945880" cy="5791199"/>
          </a:xfrm>
        </p:spPr>
        <p:txBody>
          <a:bodyPr>
            <a:noAutofit/>
          </a:bodyPr>
          <a:lstStyle/>
          <a:p>
            <a:r>
              <a:rPr lang="en-US" sz="3200" dirty="0">
                <a:latin typeface="Times New Roman" panose="02020603050405020304" pitchFamily="18" charset="0"/>
                <a:cs typeface="Times New Roman" panose="02020603050405020304" pitchFamily="18" charset="0"/>
              </a:rPr>
              <a:t>Often individuals with use disorders have a love-hate relationship with the addictive behavior</a:t>
            </a:r>
          </a:p>
          <a:p>
            <a:r>
              <a:rPr lang="en-US" sz="3200" dirty="0">
                <a:latin typeface="Times New Roman" panose="02020603050405020304" pitchFamily="18" charset="0"/>
                <a:cs typeface="Times New Roman" panose="02020603050405020304" pitchFamily="18" charset="0"/>
              </a:rPr>
              <a:t>Unrealistic expectations, false hopes, harm minimization, and hopelessness support continued use</a:t>
            </a:r>
          </a:p>
          <a:p>
            <a:r>
              <a:rPr lang="en-US" sz="3200" dirty="0">
                <a:latin typeface="Times New Roman" panose="02020603050405020304" pitchFamily="18" charset="0"/>
                <a:cs typeface="Times New Roman" panose="02020603050405020304" pitchFamily="18" charset="0"/>
              </a:rPr>
              <a:t>Ambivalence is the norm as individuals begin the recovery journey</a:t>
            </a:r>
          </a:p>
          <a:p>
            <a:r>
              <a:rPr lang="en-US" sz="3200" dirty="0">
                <a:latin typeface="Times New Roman" panose="02020603050405020304" pitchFamily="18" charset="0"/>
                <a:cs typeface="Times New Roman" panose="02020603050405020304" pitchFamily="18" charset="0"/>
              </a:rPr>
              <a:t>Listen, evoke, and support reasons for change </a:t>
            </a:r>
          </a:p>
          <a:p>
            <a:r>
              <a:rPr lang="en-US" sz="3200" dirty="0">
                <a:latin typeface="Times New Roman" panose="02020603050405020304" pitchFamily="18" charset="0"/>
                <a:cs typeface="Times New Roman" panose="02020603050405020304" pitchFamily="18" charset="0"/>
              </a:rPr>
              <a:t>Ambivalence and problematic decision making related to disruption of stop and go mechanisms in the brain - patience and persistence</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2661417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5489"/>
            <a:ext cx="9753600" cy="609601"/>
          </a:xfrm>
        </p:spPr>
        <p:txBody>
          <a:bodyPr>
            <a:normAutofit fontScale="90000"/>
          </a:bodyPr>
          <a:lstStyle/>
          <a:p>
            <a:r>
              <a:rPr lang="en-US" sz="4400" b="1" dirty="0">
                <a:latin typeface="Times New Roman" panose="02020603050405020304" pitchFamily="18" charset="0"/>
                <a:cs typeface="Times New Roman" panose="02020603050405020304" pitchFamily="18" charset="0"/>
              </a:rPr>
              <a:t>Stigma and Recovery</a:t>
            </a:r>
          </a:p>
        </p:txBody>
      </p:sp>
      <p:sp>
        <p:nvSpPr>
          <p:cNvPr id="3" name="Content Placeholder 2"/>
          <p:cNvSpPr>
            <a:spLocks noGrp="1"/>
          </p:cNvSpPr>
          <p:nvPr>
            <p:ph idx="1"/>
          </p:nvPr>
        </p:nvSpPr>
        <p:spPr>
          <a:xfrm>
            <a:off x="304800" y="1114003"/>
            <a:ext cx="9098280" cy="6019800"/>
          </a:xfrm>
        </p:spPr>
        <p:txBody>
          <a:bodyPr>
            <a:noAutofit/>
          </a:bodyPr>
          <a:lstStyle/>
          <a:p>
            <a:r>
              <a:rPr lang="en-US" sz="3000" dirty="0">
                <a:latin typeface="Times New Roman" panose="02020603050405020304" pitchFamily="18" charset="0"/>
                <a:cs typeface="Times New Roman" panose="02020603050405020304" pitchFamily="18" charset="0"/>
              </a:rPr>
              <a:t>Moral model made addictions equal to bad behavior that can be stopped at will</a:t>
            </a:r>
          </a:p>
          <a:p>
            <a:r>
              <a:rPr lang="en-US" sz="3000" dirty="0">
                <a:latin typeface="Times New Roman" panose="02020603050405020304" pitchFamily="18" charset="0"/>
                <a:cs typeface="Times New Roman" panose="02020603050405020304" pitchFamily="18" charset="0"/>
              </a:rPr>
              <a:t>What is your view of recovery? </a:t>
            </a:r>
          </a:p>
          <a:p>
            <a:r>
              <a:rPr lang="en-US" sz="3000" dirty="0">
                <a:latin typeface="Times New Roman" panose="02020603050405020304" pitchFamily="18" charset="0"/>
                <a:cs typeface="Times New Roman" panose="02020603050405020304" pitchFamily="18" charset="0"/>
              </a:rPr>
              <a:t>Does your views differ depending on whether the SUD is nicotine, alcohol, marijuana, illegal drugs, or prescription medications?</a:t>
            </a:r>
          </a:p>
          <a:p>
            <a:r>
              <a:rPr lang="en-US" sz="3000" dirty="0">
                <a:latin typeface="Times New Roman" panose="02020603050405020304" pitchFamily="18" charset="0"/>
                <a:cs typeface="Times New Roman" panose="02020603050405020304" pitchFamily="18" charset="0"/>
              </a:rPr>
              <a:t>Are your views and opinions about types of treatments and support systems in the recovering community (methadone, AA) informed by science?</a:t>
            </a:r>
          </a:p>
          <a:p>
            <a:r>
              <a:rPr lang="en-US" sz="3000" dirty="0">
                <a:latin typeface="Times New Roman" panose="02020603050405020304" pitchFamily="18" charset="0"/>
                <a:cs typeface="Times New Roman" panose="02020603050405020304" pitchFamily="18" charset="0"/>
              </a:rPr>
              <a:t>Do you or colleagues struggle with a substance use problem? WE are not immune.</a:t>
            </a: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852733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fontScale="90000"/>
          </a:bodyPr>
          <a:lstStyle/>
          <a:p>
            <a:pPr algn="r"/>
            <a:r>
              <a:rPr lang="en-US" sz="4400" b="1" dirty="0">
                <a:latin typeface="Times New Roman" panose="02020603050405020304" pitchFamily="18" charset="0"/>
                <a:cs typeface="Times New Roman" panose="02020603050405020304" pitchFamily="18" charset="0"/>
              </a:rPr>
              <a:t>Self-regulation, Self-control, and Recovery</a:t>
            </a:r>
          </a:p>
        </p:txBody>
      </p:sp>
      <p:sp>
        <p:nvSpPr>
          <p:cNvPr id="3" name="Content Placeholder 2"/>
          <p:cNvSpPr>
            <a:spLocks noGrp="1"/>
          </p:cNvSpPr>
          <p:nvPr>
            <p:ph idx="1"/>
          </p:nvPr>
        </p:nvSpPr>
        <p:spPr>
          <a:xfrm>
            <a:off x="491490" y="1579961"/>
            <a:ext cx="8793480" cy="5354238"/>
          </a:xfrm>
        </p:spPr>
        <p:txBody>
          <a:bodyPr>
            <a:noAutofit/>
          </a:bodyPr>
          <a:lstStyle/>
          <a:p>
            <a:r>
              <a:rPr lang="en-US" sz="3200" dirty="0">
                <a:latin typeface="Times New Roman" panose="02020603050405020304" pitchFamily="18" charset="0"/>
                <a:cs typeface="Times New Roman" panose="02020603050405020304" pitchFamily="18" charset="0"/>
              </a:rPr>
              <a:t>Most recovery tasks require self-awareness, monitoring, decision making, and planning</a:t>
            </a:r>
          </a:p>
          <a:p>
            <a:r>
              <a:rPr lang="en-US" sz="3200" dirty="0">
                <a:latin typeface="Times New Roman" panose="02020603050405020304" pitchFamily="18" charset="0"/>
                <a:cs typeface="Times New Roman" panose="02020603050405020304" pitchFamily="18" charset="0"/>
              </a:rPr>
              <a:t>Tasks require significant self-control, ECF and affect regulation</a:t>
            </a:r>
          </a:p>
          <a:p>
            <a:r>
              <a:rPr lang="en-US" sz="3200" dirty="0">
                <a:latin typeface="Times New Roman" panose="02020603050405020304" pitchFamily="18" charset="0"/>
                <a:cs typeface="Times New Roman" panose="02020603050405020304" pitchFamily="18" charset="0"/>
              </a:rPr>
              <a:t>For severe use disorders some residential and extensive support often are needed</a:t>
            </a:r>
          </a:p>
          <a:p>
            <a:r>
              <a:rPr lang="en-US" sz="3200" dirty="0">
                <a:latin typeface="Times New Roman" panose="02020603050405020304" pitchFamily="18" charset="0"/>
                <a:cs typeface="Times New Roman" panose="02020603050405020304" pitchFamily="18" charset="0"/>
              </a:rPr>
              <a:t>Time and structure is needed for brain re-regulation and behavior control</a:t>
            </a:r>
          </a:p>
          <a:p>
            <a:pPr marL="509412" lvl="1" indent="0">
              <a:buNone/>
            </a:pPr>
            <a:endParaRPr lang="en-US" sz="3200" dirty="0">
              <a:latin typeface="Times New Roman" panose="02020603050405020304" pitchFamily="18" charset="0"/>
              <a:cs typeface="Times New Roman" panose="02020603050405020304" pitchFamily="18" charset="0"/>
            </a:endParaRPr>
          </a:p>
          <a:p>
            <a:pPr lvl="1"/>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165151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a:bodyPr>
          <a:lstStyle/>
          <a:p>
            <a:r>
              <a:rPr lang="en-US" sz="4400" b="1" dirty="0">
                <a:latin typeface="Times New Roman" panose="02020603050405020304" pitchFamily="18" charset="0"/>
                <a:cs typeface="Times New Roman" panose="02020603050405020304" pitchFamily="18" charset="0"/>
              </a:rPr>
              <a:t>Commitment and Planning</a:t>
            </a:r>
          </a:p>
        </p:txBody>
      </p:sp>
      <p:sp>
        <p:nvSpPr>
          <p:cNvPr id="3" name="Content Placeholder 2"/>
          <p:cNvSpPr>
            <a:spLocks noGrp="1"/>
          </p:cNvSpPr>
          <p:nvPr>
            <p:ph idx="1"/>
          </p:nvPr>
        </p:nvSpPr>
        <p:spPr>
          <a:xfrm>
            <a:off x="381000" y="1579961"/>
            <a:ext cx="9220200" cy="5129425"/>
          </a:xfrm>
        </p:spPr>
        <p:txBody>
          <a:bodyPr>
            <a:noAutofit/>
          </a:bodyPr>
          <a:lstStyle/>
          <a:p>
            <a:r>
              <a:rPr lang="en-US" sz="2800" dirty="0">
                <a:latin typeface="Times New Roman" panose="02020603050405020304" pitchFamily="18" charset="0"/>
                <a:cs typeface="Times New Roman" panose="02020603050405020304" pitchFamily="18" charset="0"/>
              </a:rPr>
              <a:t>Overcoming the initial phases of recovery and leaving the substance requires commitment and listening for commitment language</a:t>
            </a:r>
          </a:p>
          <a:p>
            <a:r>
              <a:rPr lang="en-US" sz="2800" dirty="0">
                <a:latin typeface="Times New Roman" panose="02020603050405020304" pitchFamily="18" charset="0"/>
                <a:cs typeface="Times New Roman" panose="02020603050405020304" pitchFamily="18" charset="0"/>
              </a:rPr>
              <a:t>Plans for taking action must be effective, accessible and acceptable to the individual to have any hope of successful instigation of behavior change</a:t>
            </a:r>
          </a:p>
          <a:p>
            <a:r>
              <a:rPr lang="en-US" sz="2800" dirty="0">
                <a:latin typeface="Times New Roman" panose="02020603050405020304" pitchFamily="18" charset="0"/>
                <a:cs typeface="Times New Roman" panose="02020603050405020304" pitchFamily="18" charset="0"/>
              </a:rPr>
              <a:t>There are important distinctions between a change plan (what client does) and a treatment plan (what provider does)</a:t>
            </a:r>
          </a:p>
          <a:p>
            <a:r>
              <a:rPr lang="en-US" sz="2800" dirty="0">
                <a:latin typeface="Times New Roman" panose="02020603050405020304" pitchFamily="18" charset="0"/>
                <a:cs typeface="Times New Roman" panose="02020603050405020304" pitchFamily="18" charset="0"/>
              </a:rPr>
              <a:t>Many individuals give up early in the change attempt</a:t>
            </a:r>
          </a:p>
          <a:p>
            <a:r>
              <a:rPr lang="en-US" sz="2800" dirty="0">
                <a:latin typeface="Times New Roman" panose="02020603050405020304" pitchFamily="18" charset="0"/>
                <a:cs typeface="Times New Roman" panose="02020603050405020304" pitchFamily="18" charset="0"/>
              </a:rPr>
              <a:t>Implementation intentions and setting a date support taking action</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2369980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a:bodyPr>
          <a:lstStyle/>
          <a:p>
            <a:r>
              <a:rPr lang="en-US" sz="4400" b="1" dirty="0">
                <a:latin typeface="Times New Roman" panose="02020603050405020304" pitchFamily="18" charset="0"/>
                <a:cs typeface="Times New Roman" panose="02020603050405020304" pitchFamily="18" charset="0"/>
              </a:rPr>
              <a:t>Instigating Behavior Change</a:t>
            </a:r>
          </a:p>
        </p:txBody>
      </p:sp>
      <p:sp>
        <p:nvSpPr>
          <p:cNvPr id="3" name="Content Placeholder 2"/>
          <p:cNvSpPr>
            <a:spLocks noGrp="1"/>
          </p:cNvSpPr>
          <p:nvPr>
            <p:ph idx="1"/>
          </p:nvPr>
        </p:nvSpPr>
        <p:spPr>
          <a:xfrm>
            <a:off x="502920" y="1579961"/>
            <a:ext cx="8793480" cy="5129425"/>
          </a:xfrm>
        </p:spPr>
        <p:txBody>
          <a:bodyPr>
            <a:noAutofit/>
          </a:bodyPr>
          <a:lstStyle/>
          <a:p>
            <a:r>
              <a:rPr lang="en-US" sz="3200" dirty="0">
                <a:latin typeface="Times New Roman" panose="02020603050405020304" pitchFamily="18" charset="0"/>
                <a:cs typeface="Times New Roman" panose="02020603050405020304" pitchFamily="18" charset="0"/>
              </a:rPr>
              <a:t>Sustaining action requires both biological and psychological separation from the substance</a:t>
            </a:r>
          </a:p>
          <a:p>
            <a:r>
              <a:rPr lang="en-US" sz="3200" dirty="0">
                <a:latin typeface="Times New Roman" panose="02020603050405020304" pitchFamily="18" charset="0"/>
                <a:cs typeface="Times New Roman" panose="02020603050405020304" pitchFamily="18" charset="0"/>
              </a:rPr>
              <a:t>Detoxification and managing withdrawal</a:t>
            </a:r>
          </a:p>
          <a:p>
            <a:r>
              <a:rPr lang="en-US" sz="3200" dirty="0">
                <a:latin typeface="Times New Roman" panose="02020603050405020304" pitchFamily="18" charset="0"/>
                <a:cs typeface="Times New Roman" panose="02020603050405020304" pitchFamily="18" charset="0"/>
              </a:rPr>
              <a:t>Finding support and scaffolding for continued action</a:t>
            </a:r>
          </a:p>
          <a:p>
            <a:r>
              <a:rPr lang="en-US" sz="3200" dirty="0">
                <a:latin typeface="Times New Roman" panose="02020603050405020304" pitchFamily="18" charset="0"/>
                <a:cs typeface="Times New Roman" panose="02020603050405020304" pitchFamily="18" charset="0"/>
              </a:rPr>
              <a:t>Action often takes 3 to 6 months to create new pattern of behavior</a:t>
            </a:r>
          </a:p>
          <a:p>
            <a:r>
              <a:rPr lang="en-US" sz="3200" dirty="0">
                <a:latin typeface="Times New Roman" panose="02020603050405020304" pitchFamily="18" charset="0"/>
                <a:cs typeface="Times New Roman" panose="02020603050405020304" pitchFamily="18" charset="0"/>
              </a:rPr>
              <a:t>Managing stress, cues and craving are critical</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978056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a:bodyPr>
          <a:lstStyle/>
          <a:p>
            <a:r>
              <a:rPr lang="en-US" sz="4400" b="1" dirty="0">
                <a:latin typeface="Times New Roman" panose="02020603050405020304" pitchFamily="18" charset="0"/>
                <a:cs typeface="Times New Roman" panose="02020603050405020304" pitchFamily="18" charset="0"/>
              </a:rPr>
              <a:t>Learning Objectives</a:t>
            </a:r>
          </a:p>
        </p:txBody>
      </p:sp>
      <p:sp>
        <p:nvSpPr>
          <p:cNvPr id="3" name="Content Placeholder 2"/>
          <p:cNvSpPr>
            <a:spLocks noGrp="1"/>
          </p:cNvSpPr>
          <p:nvPr>
            <p:ph idx="1"/>
          </p:nvPr>
        </p:nvSpPr>
        <p:spPr>
          <a:xfrm>
            <a:off x="38100" y="1321487"/>
            <a:ext cx="9982200" cy="5129425"/>
          </a:xfrm>
        </p:spPr>
        <p:txBody>
          <a:bodyPr>
            <a:noAutofit/>
          </a:bodyPr>
          <a:lstStyle/>
          <a:p>
            <a:r>
              <a:rPr lang="en-US" sz="2800" dirty="0">
                <a:latin typeface="Times New Roman" panose="02020603050405020304" pitchFamily="18" charset="0"/>
                <a:cs typeface="Times New Roman" panose="02020603050405020304" pitchFamily="18" charset="0"/>
              </a:rPr>
              <a:t>Participants will be able to:</a:t>
            </a:r>
          </a:p>
          <a:p>
            <a:pPr lvl="1"/>
            <a:r>
              <a:rPr lang="en-US" sz="2400" dirty="0">
                <a:latin typeface="Times New Roman" panose="02020603050405020304" pitchFamily="18" charset="0"/>
                <a:cs typeface="Times New Roman" panose="02020603050405020304" pitchFamily="18" charset="0"/>
              </a:rPr>
              <a:t>Define recovery as a process of change involving multiple dimensions as defined in the SAMHSA definition of recovery</a:t>
            </a:r>
          </a:p>
          <a:p>
            <a:pPr lvl="1"/>
            <a:r>
              <a:rPr lang="en-US" sz="2400" dirty="0">
                <a:latin typeface="Times New Roman" panose="02020603050405020304" pitchFamily="18" charset="0"/>
                <a:cs typeface="Times New Roman" panose="02020603050405020304" pitchFamily="18" charset="0"/>
              </a:rPr>
              <a:t>Describe the reality of relapse (reoccurrence) and the role of recycling in the process of recovery</a:t>
            </a:r>
          </a:p>
          <a:p>
            <a:pPr lvl="1"/>
            <a:r>
              <a:rPr lang="en-US" sz="2400" dirty="0">
                <a:latin typeface="Times New Roman" panose="02020603050405020304" pitchFamily="18" charset="0"/>
                <a:cs typeface="Times New Roman" panose="02020603050405020304" pitchFamily="18" charset="0"/>
              </a:rPr>
              <a:t>Discuss the difference between self or natural change and treatment, and between a client change plan and a provider’s treatment plan</a:t>
            </a:r>
          </a:p>
          <a:p>
            <a:pPr lvl="1"/>
            <a:r>
              <a:rPr lang="en-US" sz="2400" dirty="0">
                <a:latin typeface="Times New Roman" panose="02020603050405020304" pitchFamily="18" charset="0"/>
                <a:cs typeface="Times New Roman" panose="02020603050405020304" pitchFamily="18" charset="0"/>
              </a:rPr>
              <a:t>Explain the change burden faced by individuals with moderate and severe use disorders and the critical role of motivation and completing tasks of the early stages of change</a:t>
            </a:r>
          </a:p>
          <a:p>
            <a:pPr lvl="1"/>
            <a:r>
              <a:rPr lang="en-US" sz="2400" dirty="0">
                <a:latin typeface="Times New Roman" panose="02020603050405020304" pitchFamily="18" charset="0"/>
                <a:cs typeface="Times New Roman" panose="02020603050405020304" pitchFamily="18" charset="0"/>
              </a:rPr>
              <a:t>Identify strategies to address stigma and ambivalence</a:t>
            </a:r>
          </a:p>
          <a:p>
            <a:pPr lvl="1"/>
            <a:r>
              <a:rPr lang="en-US" sz="2400" dirty="0">
                <a:latin typeface="Times New Roman" panose="02020603050405020304" pitchFamily="18" charset="0"/>
                <a:cs typeface="Times New Roman" panose="02020603050405020304" pitchFamily="18" charset="0"/>
              </a:rPr>
              <a:t>Discuss the critical role of commitment, planning and self-regulation in preparing to modify an addictive behavior</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2074083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55600"/>
            <a:ext cx="9753600" cy="1324361"/>
          </a:xfrm>
        </p:spPr>
        <p:txBody>
          <a:bodyPr>
            <a:normAutofit/>
          </a:bodyPr>
          <a:lstStyle/>
          <a:p>
            <a:r>
              <a:rPr lang="en-US" sz="4400" b="1" dirty="0">
                <a:latin typeface="Times New Roman" panose="02020603050405020304" pitchFamily="18" charset="0"/>
                <a:cs typeface="Times New Roman" panose="02020603050405020304" pitchFamily="18" charset="0"/>
              </a:rPr>
              <a:t>Maintain Change Over Time</a:t>
            </a:r>
          </a:p>
        </p:txBody>
      </p:sp>
      <p:sp>
        <p:nvSpPr>
          <p:cNvPr id="3" name="Content Placeholder 2"/>
          <p:cNvSpPr>
            <a:spLocks noGrp="1"/>
          </p:cNvSpPr>
          <p:nvPr>
            <p:ph idx="1"/>
          </p:nvPr>
        </p:nvSpPr>
        <p:spPr>
          <a:xfrm>
            <a:off x="502920" y="1447800"/>
            <a:ext cx="8412480" cy="5201838"/>
          </a:xfrm>
        </p:spPr>
        <p:txBody>
          <a:bodyPr>
            <a:noAutofit/>
          </a:bodyPr>
          <a:lstStyle/>
          <a:p>
            <a:r>
              <a:rPr lang="en-US" sz="3000" dirty="0">
                <a:latin typeface="Times New Roman" panose="02020603050405020304" pitchFamily="18" charset="0"/>
                <a:cs typeface="Times New Roman" panose="02020603050405020304" pitchFamily="18" charset="0"/>
              </a:rPr>
              <a:t>Sustain change requires making the changed behavior normative and the new normal</a:t>
            </a:r>
          </a:p>
          <a:p>
            <a:r>
              <a:rPr lang="en-US" sz="3000" dirty="0">
                <a:latin typeface="Times New Roman" panose="02020603050405020304" pitchFamily="18" charset="0"/>
                <a:cs typeface="Times New Roman" panose="02020603050405020304" pitchFamily="18" charset="0"/>
              </a:rPr>
              <a:t>New behavior becomes integrated into new lifestyle</a:t>
            </a:r>
          </a:p>
          <a:p>
            <a:r>
              <a:rPr lang="en-US" sz="3000" dirty="0">
                <a:latin typeface="Times New Roman" panose="02020603050405020304" pitchFamily="18" charset="0"/>
                <a:cs typeface="Times New Roman" panose="02020603050405020304" pitchFamily="18" charset="0"/>
              </a:rPr>
              <a:t>Engaging in and developing alternative behaviors</a:t>
            </a:r>
          </a:p>
          <a:p>
            <a:r>
              <a:rPr lang="en-US" sz="3000" dirty="0">
                <a:latin typeface="Times New Roman" panose="02020603050405020304" pitchFamily="18" charset="0"/>
                <a:cs typeface="Times New Roman" panose="02020603050405020304" pitchFamily="18" charset="0"/>
              </a:rPr>
              <a:t>Reacquiring the sense of pleasure in other activities </a:t>
            </a:r>
          </a:p>
          <a:p>
            <a:r>
              <a:rPr lang="en-US" sz="3000" dirty="0">
                <a:latin typeface="Times New Roman" panose="02020603050405020304" pitchFamily="18" charset="0"/>
                <a:cs typeface="Times New Roman" panose="02020603050405020304" pitchFamily="18" charset="0"/>
              </a:rPr>
              <a:t>Managing more infrequent cues, overconfidence, and sense of loss</a:t>
            </a:r>
          </a:p>
          <a:p>
            <a:r>
              <a:rPr lang="en-US" sz="3000" dirty="0">
                <a:latin typeface="Times New Roman" panose="02020603050405020304" pitchFamily="18" charset="0"/>
                <a:cs typeface="Times New Roman" panose="02020603050405020304" pitchFamily="18" charset="0"/>
              </a:rPr>
              <a:t>Rebuilding healthy habits and connections </a:t>
            </a:r>
          </a:p>
          <a:p>
            <a:pPr marL="509412" lvl="1" indent="0">
              <a:buNone/>
            </a:pPr>
            <a:endParaRPr lang="en-US" sz="1800" dirty="0">
              <a:latin typeface="Times New Roman" panose="02020603050405020304" pitchFamily="18" charset="0"/>
              <a:cs typeface="Times New Roman" panose="02020603050405020304" pitchFamily="18" charset="0"/>
            </a:endParaRPr>
          </a:p>
          <a:p>
            <a:pPr lvl="1"/>
            <a:endParaRPr lang="en-US" sz="2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 American Psychological Association 2020 All Rights Reserved</a:t>
            </a:r>
          </a:p>
        </p:txBody>
      </p:sp>
    </p:spTree>
    <p:extLst>
      <p:ext uri="{BB962C8B-B14F-4D97-AF65-F5344CB8AC3E}">
        <p14:creationId xmlns:p14="http://schemas.microsoft.com/office/powerpoint/2010/main" val="3484964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11353" y="304800"/>
            <a:ext cx="9369857" cy="1142999"/>
          </a:xfrm>
        </p:spPr>
        <p:txBody>
          <a:bodyPr>
            <a:noAutofit/>
          </a:bodyPr>
          <a:lstStyle/>
          <a:p>
            <a:pPr eaLnBrk="1" hangingPunct="1">
              <a:defRPr/>
            </a:pPr>
            <a:r>
              <a:rPr lang="en-US" altLang="en-US" sz="4400" b="1" dirty="0">
                <a:latin typeface="Times New Roman" panose="02020603050405020304" pitchFamily="18" charset="0"/>
                <a:cs typeface="Times New Roman" panose="02020603050405020304" pitchFamily="18" charset="0"/>
              </a:rPr>
              <a:t>Cyclical Model for Successfully Sustained Change</a:t>
            </a:r>
          </a:p>
        </p:txBody>
      </p:sp>
      <p:sp>
        <p:nvSpPr>
          <p:cNvPr id="47107" name="Rectangle 3"/>
          <p:cNvSpPr>
            <a:spLocks noGrp="1" noChangeArrowheads="1"/>
          </p:cNvSpPr>
          <p:nvPr>
            <p:ph idx="1"/>
          </p:nvPr>
        </p:nvSpPr>
        <p:spPr>
          <a:xfrm>
            <a:off x="311353" y="1752600"/>
            <a:ext cx="9141257" cy="4953000"/>
          </a:xfrm>
        </p:spPr>
        <p:txBody>
          <a:bodyPr>
            <a:noAutofit/>
          </a:bodyPr>
          <a:lstStyle/>
          <a:p>
            <a:pPr eaLnBrk="1" hangingPunct="1">
              <a:lnSpc>
                <a:spcPct val="90000"/>
              </a:lnSpc>
            </a:pPr>
            <a:r>
              <a:rPr lang="en-US" altLang="en-US" sz="3200" dirty="0">
                <a:latin typeface="Times New Roman" panose="02020603050405020304" pitchFamily="18" charset="0"/>
                <a:cs typeface="Times New Roman" panose="02020603050405020304" pitchFamily="18" charset="0"/>
              </a:rPr>
              <a:t>Keys to successful recycling</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Persistent efforts</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Repeated attempts</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Learning from the past</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Recovering from neuroadaptation</a:t>
            </a:r>
            <a:endParaRPr lang="en-US" altLang="en-US" sz="3000" i="1" dirty="0">
              <a:latin typeface="Times New Roman" panose="02020603050405020304" pitchFamily="18" charset="0"/>
              <a:cs typeface="Times New Roman" panose="02020603050405020304" pitchFamily="18" charset="0"/>
            </a:endParaRP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Find support for impaired self-regulation (scaffolding)</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Begin building a new life without the addictive behavior</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Never give up</a:t>
            </a:r>
          </a:p>
          <a:p>
            <a:pPr lvl="1" eaLnBrk="1" hangingPunct="1">
              <a:lnSpc>
                <a:spcPct val="90000"/>
              </a:lnSpc>
            </a:pPr>
            <a:r>
              <a:rPr lang="en-US" altLang="en-US" sz="3000" dirty="0">
                <a:latin typeface="Times New Roman" panose="02020603050405020304" pitchFamily="18" charset="0"/>
                <a:cs typeface="Times New Roman" panose="02020603050405020304" pitchFamily="18" charset="0"/>
              </a:rPr>
              <a:t>“Stick and Stay”</a:t>
            </a:r>
          </a:p>
        </p:txBody>
      </p:sp>
      <p:graphicFrame>
        <p:nvGraphicFramePr>
          <p:cNvPr id="47108" name="Object 4"/>
          <p:cNvGraphicFramePr>
            <a:graphicFrameLocks noChangeAspect="1"/>
          </p:cNvGraphicFramePr>
          <p:nvPr>
            <p:extLst>
              <p:ext uri="{D42A27DB-BD31-4B8C-83A1-F6EECF244321}">
                <p14:modId xmlns:p14="http://schemas.microsoft.com/office/powerpoint/2010/main" val="999411263"/>
              </p:ext>
            </p:extLst>
          </p:nvPr>
        </p:nvGraphicFramePr>
        <p:xfrm>
          <a:off x="7924800" y="1752600"/>
          <a:ext cx="1508760" cy="1518432"/>
        </p:xfrm>
        <a:graphic>
          <a:graphicData uri="http://schemas.openxmlformats.org/presentationml/2006/ole">
            <mc:AlternateContent xmlns:mc="http://schemas.openxmlformats.org/markup-compatibility/2006">
              <mc:Choice xmlns:v="urn:schemas-microsoft-com:vml" Requires="v">
                <p:oleObj spid="_x0000_s105473" name="Clip" r:id="rId4" imgW="3228992" imgH="3371882" progId="MS_ClipArt_Gallery.5">
                  <p:embed/>
                </p:oleObj>
              </mc:Choice>
              <mc:Fallback>
                <p:oleObj name="Clip" r:id="rId4" imgW="3228992" imgH="3371882" progId="MS_ClipArt_Gallery.5">
                  <p:embed/>
                  <p:pic>
                    <p:nvPicPr>
                      <p:cNvPr id="47108"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1752600"/>
                        <a:ext cx="1508760" cy="151843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356641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150" y="228601"/>
            <a:ext cx="8674100" cy="990601"/>
          </a:xfrm>
        </p:spPr>
        <p:txBody>
          <a:bodyPr>
            <a:noAutofit/>
          </a:bodyPr>
          <a:lstStyle/>
          <a:p>
            <a:pPr algn="ctr"/>
            <a:r>
              <a:rPr lang="en-US" sz="4000" b="1" dirty="0">
                <a:latin typeface="Times New Roman" panose="02020603050405020304" pitchFamily="18" charset="0"/>
                <a:cs typeface="Times New Roman" panose="02020603050405020304" pitchFamily="18" charset="0"/>
              </a:rPr>
              <a:t>The Ultimate Goal of Recovery</a:t>
            </a:r>
            <a:br>
              <a:rPr lang="en-US" sz="4000" b="1" dirty="0">
                <a:latin typeface="Times New Roman" panose="02020603050405020304" pitchFamily="18" charset="0"/>
                <a:cs typeface="Times New Roman" panose="02020603050405020304" pitchFamily="18" charset="0"/>
              </a:rPr>
            </a:br>
            <a:r>
              <a:rPr lang="en-US" sz="4000" b="1" dirty="0">
                <a:latin typeface="Times New Roman" panose="02020603050405020304" pitchFamily="18" charset="0"/>
                <a:cs typeface="Times New Roman" panose="02020603050405020304" pitchFamily="18" charset="0"/>
              </a:rPr>
              <a:t>SAMHSA’s 8-Dimensions of Wellness </a:t>
            </a:r>
          </a:p>
        </p:txBody>
      </p:sp>
      <p:pic>
        <p:nvPicPr>
          <p:cNvPr id="1026" name="Picture 2" descr="https://www.samhsa.gov/sites/default/files/images/wellness_wheel-english.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52400" y="1295400"/>
            <a:ext cx="5181600" cy="6019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5334000" y="1524000"/>
            <a:ext cx="4572000" cy="6019799"/>
          </a:xfrm>
        </p:spPr>
        <p:txBody>
          <a:bodyPr>
            <a:normAutofit fontScale="85000" lnSpcReduction="10000"/>
          </a:bodyPr>
          <a:lstStyle/>
          <a:p>
            <a:pPr lvl="0"/>
            <a:r>
              <a:rPr lang="en-US" sz="2393" b="1" dirty="0"/>
              <a:t>Emotional</a:t>
            </a:r>
            <a:r>
              <a:rPr lang="en-US" sz="2393" dirty="0"/>
              <a:t> - Coping effectively with life and creating satisfying relationships</a:t>
            </a:r>
          </a:p>
          <a:p>
            <a:r>
              <a:rPr lang="en-US" sz="2393" b="1" dirty="0"/>
              <a:t>Spiritual</a:t>
            </a:r>
            <a:r>
              <a:rPr lang="en-US" sz="2393" dirty="0"/>
              <a:t> - Expanding a sense of purpose and meaning in life.</a:t>
            </a:r>
          </a:p>
          <a:p>
            <a:r>
              <a:rPr lang="en-US" sz="2393" b="1" dirty="0"/>
              <a:t>Intellectual</a:t>
            </a:r>
            <a:r>
              <a:rPr lang="en-US" sz="2393" dirty="0"/>
              <a:t> - Recognizing creative abilities and finding ways to expand knowledge and skills</a:t>
            </a:r>
          </a:p>
          <a:p>
            <a:r>
              <a:rPr lang="en-US" sz="2393" b="1" dirty="0"/>
              <a:t>Physical</a:t>
            </a:r>
            <a:r>
              <a:rPr lang="en-US" sz="2393" dirty="0"/>
              <a:t> - Recognizing the need for physical activity, healthy foods, and sleep</a:t>
            </a:r>
          </a:p>
          <a:p>
            <a:pPr lvl="0"/>
            <a:r>
              <a:rPr lang="en-US" sz="2393" b="1" dirty="0"/>
              <a:t>Environmental</a:t>
            </a:r>
            <a:r>
              <a:rPr lang="en-US" sz="2393" dirty="0"/>
              <a:t> - Good health by occupying pleasant, stimulating environments that support well-being</a:t>
            </a:r>
          </a:p>
          <a:p>
            <a:pPr lvl="0"/>
            <a:r>
              <a:rPr lang="en-US" sz="2393" b="1" dirty="0"/>
              <a:t>Financial</a:t>
            </a:r>
            <a:r>
              <a:rPr lang="en-US" sz="2393" dirty="0"/>
              <a:t> - Satisfaction with current and future financial situations</a:t>
            </a:r>
          </a:p>
          <a:p>
            <a:pPr lvl="0"/>
            <a:r>
              <a:rPr lang="en-US" sz="2393" b="1" dirty="0"/>
              <a:t>Occupational</a:t>
            </a:r>
            <a:r>
              <a:rPr lang="en-US" sz="2393" dirty="0"/>
              <a:t> - Personal satisfaction and enrichment from one’s work</a:t>
            </a:r>
          </a:p>
          <a:p>
            <a:pPr lvl="0"/>
            <a:r>
              <a:rPr lang="en-US" sz="2393" b="1" dirty="0"/>
              <a:t>Social</a:t>
            </a:r>
            <a:r>
              <a:rPr lang="en-US" sz="2393" dirty="0"/>
              <a:t> - Developing a sense of connection, belonging, and a well-developed support system</a:t>
            </a:r>
          </a:p>
          <a:p>
            <a:endParaRPr lang="en-US" dirty="0"/>
          </a:p>
        </p:txBody>
      </p:sp>
    </p:spTree>
    <p:extLst>
      <p:ext uri="{BB962C8B-B14F-4D97-AF65-F5344CB8AC3E}">
        <p14:creationId xmlns:p14="http://schemas.microsoft.com/office/powerpoint/2010/main" val="3370317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6"/>
            <a:ext cx="9052560" cy="861906"/>
          </a:xfrm>
        </p:spPr>
        <p:txBody>
          <a:bodyPr>
            <a:normAutofit/>
          </a:bodyPr>
          <a:lstStyle/>
          <a:p>
            <a:r>
              <a:rPr lang="en-US" sz="4400" b="1" dirty="0">
                <a:latin typeface="Times New Roman" panose="02020603050405020304" pitchFamily="18" charset="0"/>
                <a:cs typeface="Times New Roman" panose="02020603050405020304" pitchFamily="18" charset="0"/>
              </a:rPr>
              <a:t>Final Thoughts</a:t>
            </a:r>
          </a:p>
        </p:txBody>
      </p:sp>
      <p:sp>
        <p:nvSpPr>
          <p:cNvPr id="3" name="Content Placeholder 2"/>
          <p:cNvSpPr>
            <a:spLocks noGrp="1"/>
          </p:cNvSpPr>
          <p:nvPr>
            <p:ph idx="1"/>
          </p:nvPr>
        </p:nvSpPr>
        <p:spPr>
          <a:xfrm>
            <a:off x="228600" y="1257299"/>
            <a:ext cx="9326880" cy="5257801"/>
          </a:xfrm>
        </p:spPr>
        <p:txBody>
          <a:bodyPr>
            <a:normAutofit/>
          </a:bodyPr>
          <a:lstStyle/>
          <a:p>
            <a:r>
              <a:rPr lang="en-US" sz="3200" dirty="0">
                <a:latin typeface="Times New Roman" panose="02020603050405020304" pitchFamily="18" charset="0"/>
                <a:cs typeface="Times New Roman" panose="02020603050405020304" pitchFamily="18" charset="0"/>
              </a:rPr>
              <a:t>Psychologists can play a critical role in promoting and sustaining recovery from SUDs</a:t>
            </a:r>
          </a:p>
          <a:p>
            <a:r>
              <a:rPr lang="en-US" sz="3200" dirty="0">
                <a:latin typeface="Times New Roman" panose="02020603050405020304" pitchFamily="18" charset="0"/>
                <a:cs typeface="Times New Roman" panose="02020603050405020304" pitchFamily="18" charset="0"/>
              </a:rPr>
              <a:t>In your practices you will encounter individuals with current or previous history of SUDs, families struggling with recovery issues, and mental health and other problems related to recovery and wellness</a:t>
            </a:r>
          </a:p>
          <a:p>
            <a:r>
              <a:rPr lang="en-US" sz="3200" dirty="0">
                <a:latin typeface="Times New Roman" panose="02020603050405020304" pitchFamily="18" charset="0"/>
                <a:cs typeface="Times New Roman" panose="02020603050405020304" pitchFamily="18" charset="0"/>
              </a:rPr>
              <a:t>Remember, it is a marathon and our task is to help provide the motivation, skills, and support that can instigate and sustain recovery and wellness  </a:t>
            </a:r>
          </a:p>
          <a:p>
            <a:endParaRPr lang="en-US" sz="3200" dirty="0">
              <a:latin typeface="Times New Roman" panose="02020603050405020304" pitchFamily="18" charset="0"/>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 American Psychological Association 2020 All Rights Reserved</a:t>
            </a:r>
            <a:endParaRPr lang="en-US" dirty="0">
              <a:solidFill>
                <a:prstClr val="black">
                  <a:tint val="75000"/>
                </a:prstClr>
              </a:solidFill>
            </a:endParaRPr>
          </a:p>
        </p:txBody>
      </p:sp>
    </p:spTree>
    <p:extLst>
      <p:ext uri="{BB962C8B-B14F-4D97-AF65-F5344CB8AC3E}">
        <p14:creationId xmlns:p14="http://schemas.microsoft.com/office/powerpoint/2010/main" val="1927958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059" y="5278576"/>
            <a:ext cx="8550275" cy="1665287"/>
          </a:xfrm>
        </p:spPr>
        <p:txBody>
          <a:bodyPr>
            <a:normAutofit fontScale="90000"/>
          </a:bodyPr>
          <a:lstStyle/>
          <a:p>
            <a:br>
              <a:rPr lang="en-US" sz="2700" dirty="0"/>
            </a:br>
            <a:br>
              <a:rPr lang="en-US" sz="2700" dirty="0">
                <a:latin typeface="Lucida Handwriting" panose="03010101010101010101" pitchFamily="66" charset="0"/>
                <a:cs typeface="Apple Chancery" panose="03020702040506060504"/>
              </a:rPr>
            </a:br>
            <a:br>
              <a:rPr lang="en-US" sz="2700" dirty="0">
                <a:latin typeface="MV Boli" panose="02000500030200090000" pitchFamily="2" charset="0"/>
                <a:cs typeface="MV Boli" panose="02000500030200090000" pitchFamily="2" charset="0"/>
              </a:rPr>
            </a:br>
            <a:r>
              <a:rPr lang="en-US" sz="7300" b="1" dirty="0">
                <a:latin typeface="MV Boli" panose="02000500030200090000" pitchFamily="2" charset="0"/>
                <a:cs typeface="MV Boli" panose="02000500030200090000" pitchFamily="2" charset="0"/>
              </a:rPr>
              <a:t>Thanks for watching!</a:t>
            </a:r>
            <a:br>
              <a:rPr lang="en-US" sz="6000" dirty="0">
                <a:latin typeface="MV Boli" panose="02000500030200090000" pitchFamily="2" charset="0"/>
                <a:cs typeface="MV Boli" panose="02000500030200090000" pitchFamily="2" charset="0"/>
              </a:rPr>
            </a:br>
            <a:br>
              <a:rPr lang="en-US" sz="6000" dirty="0"/>
            </a:br>
            <a:br>
              <a:rPr lang="en-US" dirty="0"/>
            </a:br>
            <a:endParaRPr lang="en-US" dirty="0"/>
          </a:p>
        </p:txBody>
      </p:sp>
      <p:sp>
        <p:nvSpPr>
          <p:cNvPr id="3" name="Subtitle 2"/>
          <p:cNvSpPr>
            <a:spLocks noGrp="1"/>
          </p:cNvSpPr>
          <p:nvPr>
            <p:ph type="subTitle" idx="1"/>
          </p:nvPr>
        </p:nvSpPr>
        <p:spPr>
          <a:xfrm>
            <a:off x="495297" y="4716117"/>
            <a:ext cx="9067800" cy="1987550"/>
          </a:xfrm>
        </p:spPr>
        <p:txBody>
          <a:bodyPr>
            <a:normAutofit/>
          </a:bodyPr>
          <a:lstStyle/>
          <a:p>
            <a:r>
              <a:rPr lang="en-US" sz="2400" dirty="0">
                <a:solidFill>
                  <a:schemeClr val="bg1">
                    <a:lumMod val="50000"/>
                  </a:schemeClr>
                </a:solidFill>
              </a:rPr>
              <a:t>This Module gave an overview of Understanding Recovery as a Process of Change. </a:t>
            </a:r>
            <a:r>
              <a:rPr lang="en-US" sz="2400" dirty="0"/>
              <a:t>If you have questions or comments please contact</a:t>
            </a:r>
            <a:r>
              <a:rPr lang="en-US" sz="2400" i="1" dirty="0"/>
              <a:t> </a:t>
            </a:r>
            <a:r>
              <a:rPr lang="en-US" sz="2400" i="1" dirty="0">
                <a:hlinkClick r:id="rId3"/>
              </a:rPr>
              <a:t>EDmail@apa.org</a:t>
            </a:r>
            <a:r>
              <a:rPr lang="en-US" sz="2400" i="1" dirty="0"/>
              <a:t>.</a:t>
            </a:r>
          </a:p>
          <a:p>
            <a:endParaRPr lang="en-US" sz="2400" i="1" dirty="0"/>
          </a:p>
        </p:txBody>
      </p:sp>
      <p:sp>
        <p:nvSpPr>
          <p:cNvPr id="4" name="Footer Placeholder 3"/>
          <p:cNvSpPr>
            <a:spLocks noGrp="1"/>
          </p:cNvSpPr>
          <p:nvPr>
            <p:ph type="ftr" sz="quarter" idx="11"/>
          </p:nvPr>
        </p:nvSpPr>
        <p:spPr>
          <a:xfrm>
            <a:off x="-1371600" y="7184059"/>
            <a:ext cx="8221663" cy="342279"/>
          </a:xfrm>
          <a:prstGeom prst="rect">
            <a:avLst/>
          </a:prstGeom>
        </p:spPr>
        <p:txBody>
          <a:bodyPr vert="horz" lIns="91440" tIns="45720" rIns="91440" bIns="45720" rtlCol="0" anchor="ctr"/>
          <a:lstStyle>
            <a:defPPr>
              <a:defRPr lang="en-US"/>
            </a:defPPr>
            <a:lvl1pPr marL="0" algn="ctr" defTabSz="914294" rtl="0" eaLnBrk="1" latinLnBrk="0" hangingPunct="1">
              <a:defRPr sz="1200" kern="1200">
                <a:solidFill>
                  <a:schemeClr val="tx1">
                    <a:tint val="75000"/>
                  </a:schemeClr>
                </a:solidFill>
                <a:latin typeface="+mn-lt"/>
                <a:ea typeface="+mn-ea"/>
                <a:cs typeface="+mn-cs"/>
              </a:defRPr>
            </a:lvl1pPr>
            <a:lvl2pPr marL="457146" algn="l" defTabSz="914294" rtl="0" eaLnBrk="1" latinLnBrk="0" hangingPunct="1">
              <a:defRPr sz="1800" kern="1200">
                <a:solidFill>
                  <a:schemeClr val="tx1"/>
                </a:solidFill>
                <a:latin typeface="+mn-lt"/>
                <a:ea typeface="+mn-ea"/>
                <a:cs typeface="+mn-cs"/>
              </a:defRPr>
            </a:lvl2pPr>
            <a:lvl3pPr marL="914294" algn="l" defTabSz="914294" rtl="0" eaLnBrk="1" latinLnBrk="0" hangingPunct="1">
              <a:defRPr sz="1800" kern="1200">
                <a:solidFill>
                  <a:schemeClr val="tx1"/>
                </a:solidFill>
                <a:latin typeface="+mn-lt"/>
                <a:ea typeface="+mn-ea"/>
                <a:cs typeface="+mn-cs"/>
              </a:defRPr>
            </a:lvl3pPr>
            <a:lvl4pPr marL="1371440" algn="l" defTabSz="914294" rtl="0" eaLnBrk="1" latinLnBrk="0" hangingPunct="1">
              <a:defRPr sz="1800" kern="1200">
                <a:solidFill>
                  <a:schemeClr val="tx1"/>
                </a:solidFill>
                <a:latin typeface="+mn-lt"/>
                <a:ea typeface="+mn-ea"/>
                <a:cs typeface="+mn-cs"/>
              </a:defRPr>
            </a:lvl4pPr>
            <a:lvl5pPr marL="1828586" algn="l" defTabSz="914294" rtl="0" eaLnBrk="1" latinLnBrk="0" hangingPunct="1">
              <a:defRPr sz="1800" kern="1200">
                <a:solidFill>
                  <a:schemeClr val="tx1"/>
                </a:solidFill>
                <a:latin typeface="+mn-lt"/>
                <a:ea typeface="+mn-ea"/>
                <a:cs typeface="+mn-cs"/>
              </a:defRPr>
            </a:lvl5pPr>
            <a:lvl6pPr marL="2285732" algn="l" defTabSz="914294" rtl="0" eaLnBrk="1" latinLnBrk="0" hangingPunct="1">
              <a:defRPr sz="1800" kern="1200">
                <a:solidFill>
                  <a:schemeClr val="tx1"/>
                </a:solidFill>
                <a:latin typeface="+mn-lt"/>
                <a:ea typeface="+mn-ea"/>
                <a:cs typeface="+mn-cs"/>
              </a:defRPr>
            </a:lvl6pPr>
            <a:lvl7pPr marL="2742880" algn="l" defTabSz="914294" rtl="0" eaLnBrk="1" latinLnBrk="0" hangingPunct="1">
              <a:defRPr sz="1800" kern="1200">
                <a:solidFill>
                  <a:schemeClr val="tx1"/>
                </a:solidFill>
                <a:latin typeface="+mn-lt"/>
                <a:ea typeface="+mn-ea"/>
                <a:cs typeface="+mn-cs"/>
              </a:defRPr>
            </a:lvl7pPr>
            <a:lvl8pPr marL="3200026" algn="l" defTabSz="914294" rtl="0" eaLnBrk="1" latinLnBrk="0" hangingPunct="1">
              <a:defRPr sz="1800" kern="1200">
                <a:solidFill>
                  <a:schemeClr val="tx1"/>
                </a:solidFill>
                <a:latin typeface="+mn-lt"/>
                <a:ea typeface="+mn-ea"/>
                <a:cs typeface="+mn-cs"/>
              </a:defRPr>
            </a:lvl8pPr>
            <a:lvl9pPr marL="3657172" algn="l" defTabSz="914294" rtl="0" eaLnBrk="1" latinLnBrk="0" hangingPunct="1">
              <a:defRPr sz="1800" kern="1200">
                <a:solidFill>
                  <a:schemeClr val="tx1"/>
                </a:solidFill>
                <a:latin typeface="+mn-lt"/>
                <a:ea typeface="+mn-ea"/>
                <a:cs typeface="+mn-cs"/>
              </a:defRPr>
            </a:lvl9pPr>
          </a:lstStyle>
          <a:p>
            <a:r>
              <a:rPr lang="en-US" dirty="0"/>
              <a:t>© American Psychological Association 2019 All Rights Reserved</a:t>
            </a:r>
          </a:p>
        </p:txBody>
      </p:sp>
    </p:spTree>
    <p:extLst>
      <p:ext uri="{BB962C8B-B14F-4D97-AF65-F5344CB8AC3E}">
        <p14:creationId xmlns:p14="http://schemas.microsoft.com/office/powerpoint/2010/main" val="69534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4906" y="663245"/>
            <a:ext cx="8019059" cy="632155"/>
          </a:xfrm>
        </p:spPr>
        <p:txBody>
          <a:bodyPr>
            <a:noAutofit/>
          </a:bodyPr>
          <a:lstStyle/>
          <a:p>
            <a:pPr algn="ctr"/>
            <a:r>
              <a:rPr lang="en-US" sz="4400" b="1" dirty="0">
                <a:latin typeface="Times New Roman" panose="02020603050405020304" pitchFamily="18" charset="0"/>
                <a:cs typeface="Times New Roman" panose="02020603050405020304" pitchFamily="18" charset="0"/>
              </a:rPr>
              <a:t>SAMHSA’s View of Recovery</a:t>
            </a: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257800" y="4724400"/>
            <a:ext cx="2438399" cy="2785338"/>
          </a:xfrm>
        </p:spPr>
      </p:pic>
      <p:sp>
        <p:nvSpPr>
          <p:cNvPr id="4" name="Text Placeholder 3"/>
          <p:cNvSpPr>
            <a:spLocks noGrp="1"/>
          </p:cNvSpPr>
          <p:nvPr>
            <p:ph sz="half" idx="2"/>
          </p:nvPr>
        </p:nvSpPr>
        <p:spPr>
          <a:xfrm>
            <a:off x="234904" y="1447800"/>
            <a:ext cx="8991600" cy="5550408"/>
          </a:xfrm>
        </p:spPr>
        <p:txBody>
          <a:bodyPr>
            <a:normAutofit/>
          </a:bodyPr>
          <a:lstStyle/>
          <a:p>
            <a:pPr>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 process of change through which individuals improve their health and wellness, live self-directed lives, and strive to reach their full potential.”</a:t>
            </a:r>
          </a:p>
          <a:p>
            <a:pPr>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Recovery is built on access to evidence-based clinical treatment and recovery support services for all populations</a:t>
            </a:r>
          </a:p>
          <a:p>
            <a:endParaRPr lang="en-US" dirty="0"/>
          </a:p>
        </p:txBody>
      </p:sp>
      <p:sp>
        <p:nvSpPr>
          <p:cNvPr id="6" name="TextBox 5"/>
          <p:cNvSpPr txBox="1"/>
          <p:nvPr/>
        </p:nvSpPr>
        <p:spPr>
          <a:xfrm>
            <a:off x="609600" y="5791200"/>
            <a:ext cx="5334000" cy="830997"/>
          </a:xfrm>
          <a:prstGeom prst="rect">
            <a:avLst/>
          </a:prstGeom>
          <a:noFill/>
        </p:spPr>
        <p:txBody>
          <a:bodyPr wrap="square" rtlCol="0">
            <a:spAutoFit/>
          </a:bodyPr>
          <a:lstStyle/>
          <a:p>
            <a:r>
              <a:rPr lang="en-US" sz="2400" i="1" dirty="0">
                <a:latin typeface="Times New Roman" panose="02020603050405020304" pitchFamily="18" charset="0"/>
                <a:cs typeface="Times New Roman" panose="02020603050405020304" pitchFamily="18" charset="0"/>
              </a:rPr>
              <a:t>Not just putting a Band-Aid on an open wound or just stopping using a substance</a:t>
            </a:r>
          </a:p>
        </p:txBody>
      </p:sp>
    </p:spTree>
    <p:extLst>
      <p:ext uri="{BB962C8B-B14F-4D97-AF65-F5344CB8AC3E}">
        <p14:creationId xmlns:p14="http://schemas.microsoft.com/office/powerpoint/2010/main" val="2510156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096" y="152401"/>
            <a:ext cx="9448304" cy="1600200"/>
          </a:xfrm>
        </p:spPr>
        <p:txBody>
          <a:bodyPr>
            <a:normAutofit/>
          </a:bodyPr>
          <a:lstStyle/>
          <a:p>
            <a:pPr algn="ctr"/>
            <a:r>
              <a:rPr lang="en-US" sz="4000" b="1" dirty="0">
                <a:latin typeface="Times New Roman" panose="02020603050405020304" pitchFamily="18" charset="0"/>
                <a:cs typeface="Times New Roman" panose="02020603050405020304" pitchFamily="18" charset="0"/>
              </a:rPr>
              <a:t>SAMHSA’s Four Dimensions that Support a Life in Recovery</a:t>
            </a:r>
          </a:p>
        </p:txBody>
      </p:sp>
      <p:sp>
        <p:nvSpPr>
          <p:cNvPr id="3" name="Content Placeholder 2"/>
          <p:cNvSpPr>
            <a:spLocks noGrp="1"/>
          </p:cNvSpPr>
          <p:nvPr>
            <p:ph idx="1"/>
          </p:nvPr>
        </p:nvSpPr>
        <p:spPr>
          <a:xfrm>
            <a:off x="229095" y="1676402"/>
            <a:ext cx="9250680" cy="5486400"/>
          </a:xfrm>
        </p:spPr>
        <p:txBody>
          <a:bodyPr>
            <a:normAutofit fontScale="77500" lnSpcReduction="20000"/>
          </a:bodyPr>
          <a:lstStyle/>
          <a:p>
            <a:pPr lvl="0"/>
            <a:r>
              <a:rPr lang="en-US" b="1" dirty="0">
                <a:latin typeface="Times New Roman" panose="02020603050405020304" pitchFamily="18" charset="0"/>
                <a:cs typeface="Times New Roman" panose="02020603050405020304" pitchFamily="18" charset="0"/>
              </a:rPr>
              <a:t>Health</a:t>
            </a:r>
            <a:r>
              <a:rPr lang="en-US" dirty="0">
                <a:latin typeface="Times New Roman" panose="02020603050405020304" pitchFamily="18" charset="0"/>
                <a:cs typeface="Times New Roman" panose="02020603050405020304" pitchFamily="18" charset="0"/>
              </a:rPr>
              <a:t>—overcoming or managing one’s disease(s) or symptoms—for example, abstaining from use of alcohol, illicit drugs, and non-prescribed medications if one has an addiction problem—and, for everyone in recovery, </a:t>
            </a:r>
            <a:r>
              <a:rPr lang="en-US" b="1" i="1" dirty="0">
                <a:latin typeface="Times New Roman" panose="02020603050405020304" pitchFamily="18" charset="0"/>
                <a:cs typeface="Times New Roman" panose="02020603050405020304" pitchFamily="18" charset="0"/>
              </a:rPr>
              <a:t>making informed, healthy choices that support physical and emotional well-being</a:t>
            </a:r>
          </a:p>
          <a:p>
            <a:pPr lvl="0"/>
            <a:r>
              <a:rPr lang="en-US" b="1" dirty="0">
                <a:latin typeface="Times New Roman" panose="02020603050405020304" pitchFamily="18" charset="0"/>
                <a:cs typeface="Times New Roman" panose="02020603050405020304" pitchFamily="18" charset="0"/>
              </a:rPr>
              <a:t>Home</a:t>
            </a:r>
            <a:r>
              <a:rPr lang="en-US" dirty="0">
                <a:latin typeface="Times New Roman" panose="02020603050405020304" pitchFamily="18" charset="0"/>
                <a:cs typeface="Times New Roman" panose="02020603050405020304" pitchFamily="18" charset="0"/>
              </a:rPr>
              <a:t>—having a stable and safe place to live</a:t>
            </a:r>
          </a:p>
          <a:p>
            <a:pPr lvl="0"/>
            <a:r>
              <a:rPr lang="en-US" b="1" dirty="0">
                <a:latin typeface="Times New Roman" panose="02020603050405020304" pitchFamily="18" charset="0"/>
                <a:cs typeface="Times New Roman" panose="02020603050405020304" pitchFamily="18" charset="0"/>
              </a:rPr>
              <a:t>Purpose</a:t>
            </a:r>
            <a:r>
              <a:rPr lang="en-US" dirty="0">
                <a:latin typeface="Times New Roman" panose="02020603050405020304" pitchFamily="18" charset="0"/>
                <a:cs typeface="Times New Roman" panose="02020603050405020304" pitchFamily="18" charset="0"/>
              </a:rPr>
              <a:t>—conducting </a:t>
            </a:r>
            <a:r>
              <a:rPr lang="en-US" b="1" i="1" dirty="0">
                <a:latin typeface="Times New Roman" panose="02020603050405020304" pitchFamily="18" charset="0"/>
                <a:cs typeface="Times New Roman" panose="02020603050405020304" pitchFamily="18" charset="0"/>
              </a:rPr>
              <a:t>meaningful daily activities</a:t>
            </a:r>
            <a:r>
              <a:rPr lang="en-US" dirty="0">
                <a:latin typeface="Times New Roman" panose="02020603050405020304" pitchFamily="18" charset="0"/>
                <a:cs typeface="Times New Roman" panose="02020603050405020304" pitchFamily="18" charset="0"/>
              </a:rPr>
              <a:t>, such as a job, school, volunteerism, family caretaking, or creative endeavors, and the independence, income, and resources to participate in society</a:t>
            </a:r>
          </a:p>
          <a:p>
            <a:pPr lvl="0"/>
            <a:r>
              <a:rPr lang="en-US" b="1" dirty="0">
                <a:latin typeface="Times New Roman" panose="02020603050405020304" pitchFamily="18" charset="0"/>
                <a:cs typeface="Times New Roman" panose="02020603050405020304" pitchFamily="18" charset="0"/>
              </a:rPr>
              <a:t>Community</a:t>
            </a:r>
            <a:r>
              <a:rPr lang="en-US" dirty="0">
                <a:latin typeface="Times New Roman" panose="02020603050405020304" pitchFamily="18" charset="0"/>
                <a:cs typeface="Times New Roman" panose="02020603050405020304" pitchFamily="18" charset="0"/>
              </a:rPr>
              <a:t>—having </a:t>
            </a:r>
            <a:r>
              <a:rPr lang="en-US" b="1" i="1" dirty="0">
                <a:latin typeface="Times New Roman" panose="02020603050405020304" pitchFamily="18" charset="0"/>
                <a:cs typeface="Times New Roman" panose="02020603050405020304" pitchFamily="18" charset="0"/>
              </a:rPr>
              <a:t>relationships and social networks</a:t>
            </a:r>
            <a:r>
              <a:rPr lang="en-US" dirty="0">
                <a:latin typeface="Times New Roman" panose="02020603050405020304" pitchFamily="18" charset="0"/>
                <a:cs typeface="Times New Roman" panose="02020603050405020304" pitchFamily="18" charset="0"/>
              </a:rPr>
              <a:t> that provide support, friendship, love, and hope</a:t>
            </a:r>
          </a:p>
          <a:p>
            <a:endParaRPr lang="en-US" dirty="0"/>
          </a:p>
        </p:txBody>
      </p:sp>
    </p:spTree>
    <p:extLst>
      <p:ext uri="{BB962C8B-B14F-4D97-AF65-F5344CB8AC3E}">
        <p14:creationId xmlns:p14="http://schemas.microsoft.com/office/powerpoint/2010/main" val="3581116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09FD4-2993-EC46-98BF-25764099760C}"/>
              </a:ext>
            </a:extLst>
          </p:cNvPr>
          <p:cNvSpPr>
            <a:spLocks noGrp="1"/>
          </p:cNvSpPr>
          <p:nvPr>
            <p:ph type="title"/>
          </p:nvPr>
        </p:nvSpPr>
        <p:spPr>
          <a:xfrm>
            <a:off x="228600" y="311256"/>
            <a:ext cx="9601200" cy="1295400"/>
          </a:xfrm>
        </p:spPr>
        <p:txBody>
          <a:bodyPr>
            <a:normAutofit/>
          </a:bodyPr>
          <a:lstStyle/>
          <a:p>
            <a:r>
              <a:rPr lang="en-US" b="1" dirty="0">
                <a:latin typeface="Times New Roman" panose="02020603050405020304" pitchFamily="18" charset="0"/>
                <a:cs typeface="Times New Roman" panose="02020603050405020304" pitchFamily="18" charset="0"/>
              </a:rPr>
              <a:t>The Road to Recovery</a:t>
            </a:r>
          </a:p>
        </p:txBody>
      </p:sp>
      <p:sp>
        <p:nvSpPr>
          <p:cNvPr id="3" name="Footer Placeholder 2">
            <a:extLst>
              <a:ext uri="{FF2B5EF4-FFF2-40B4-BE49-F238E27FC236}">
                <a16:creationId xmlns:a16="http://schemas.microsoft.com/office/drawing/2014/main" id="{99EFD30E-237C-794F-9992-499079C4F0F6}"/>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sp>
        <p:nvSpPr>
          <p:cNvPr id="4" name="Text Box 3">
            <a:extLst>
              <a:ext uri="{FF2B5EF4-FFF2-40B4-BE49-F238E27FC236}">
                <a16:creationId xmlns:a16="http://schemas.microsoft.com/office/drawing/2014/main" id="{78A59B07-A6CA-B547-90AE-83046598EFD5}"/>
              </a:ext>
            </a:extLst>
          </p:cNvPr>
          <p:cNvSpPr txBox="1">
            <a:spLocks noChangeArrowheads="1"/>
          </p:cNvSpPr>
          <p:nvPr/>
        </p:nvSpPr>
        <p:spPr bwMode="auto">
          <a:xfrm>
            <a:off x="990600" y="1981200"/>
            <a:ext cx="841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FFFFFF"/>
                </a:solidFill>
                <a:effectLst/>
                <a:uLnTx/>
                <a:uFillTx/>
                <a:latin typeface="Times New Roman" panose="02020603050405020304" pitchFamily="18" charset="0"/>
                <a:ea typeface="+mn-ea"/>
                <a:cs typeface="Arial" panose="020B0604020202020204" pitchFamily="34" charset="0"/>
              </a:rPr>
              <a:t>             </a:t>
            </a:r>
            <a:r>
              <a:rPr kumimoji="0" lang="en-US" altLang="en-US" sz="20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Motivation	     Decision-Making                   Self-efficacy</a:t>
            </a:r>
            <a:r>
              <a:rPr kumimoji="0" lang="en-US" altLang="en-US" sz="2400" b="0" i="0" u="none" strike="noStrike" kern="1200" cap="none" spc="0" normalizeH="0" baseline="0" noProof="0" dirty="0">
                <a:ln>
                  <a:noFill/>
                </a:ln>
                <a:solidFill>
                  <a:srgbClr val="FFFFFF"/>
                </a:solidFill>
                <a:effectLst/>
                <a:uLnTx/>
                <a:uFillTx/>
                <a:latin typeface="Times New Roman" panose="02020603050405020304" pitchFamily="18" charset="0"/>
                <a:ea typeface="+mn-ea"/>
                <a:cs typeface="Arial" panose="020B0604020202020204" pitchFamily="34" charset="0"/>
              </a:rPr>
              <a:t>	</a:t>
            </a:r>
          </a:p>
        </p:txBody>
      </p:sp>
      <p:sp>
        <p:nvSpPr>
          <p:cNvPr id="5" name="Text Box 4">
            <a:extLst>
              <a:ext uri="{FF2B5EF4-FFF2-40B4-BE49-F238E27FC236}">
                <a16:creationId xmlns:a16="http://schemas.microsoft.com/office/drawing/2014/main" id="{3591402B-2CDF-094E-ADF8-B7A465BCB90C}"/>
              </a:ext>
            </a:extLst>
          </p:cNvPr>
          <p:cNvSpPr txBox="1">
            <a:spLocks noChangeArrowheads="1"/>
          </p:cNvSpPr>
          <p:nvPr/>
        </p:nvSpPr>
        <p:spPr bwMode="auto">
          <a:xfrm>
            <a:off x="598488" y="2752725"/>
            <a:ext cx="906876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Precontemplation         Contemplation         Preparation          Action          Maintenance</a:t>
            </a:r>
            <a:endParaRPr kumimoji="0" lang="en-US" altLang="en-US" sz="24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endParaRPr>
          </a:p>
        </p:txBody>
      </p:sp>
      <p:sp>
        <p:nvSpPr>
          <p:cNvPr id="6" name="Text Box 5">
            <a:extLst>
              <a:ext uri="{FF2B5EF4-FFF2-40B4-BE49-F238E27FC236}">
                <a16:creationId xmlns:a16="http://schemas.microsoft.com/office/drawing/2014/main" id="{980E4A59-346C-2E4B-8615-8C96CC9B1538}"/>
              </a:ext>
            </a:extLst>
          </p:cNvPr>
          <p:cNvSpPr txBox="1">
            <a:spLocks noChangeArrowheads="1"/>
          </p:cNvSpPr>
          <p:nvPr/>
        </p:nvSpPr>
        <p:spPr bwMode="auto">
          <a:xfrm>
            <a:off x="661988" y="3781425"/>
            <a:ext cx="797242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Personal    Environmental         Decisional  		</a:t>
            </a:r>
            <a:r>
              <a:rPr kumimoji="0" lang="en-US" altLang="en-US" sz="1600" b="0" i="1"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Cognitive		      Behavioral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1"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Concerns   Pressure	               Balance		Experiential </a:t>
            </a:r>
            <a:r>
              <a:rPr kumimoji="0" lang="en-US" altLang="en-US" sz="16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	      Processes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		               (Pros &amp; Cons)	Processes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6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rPr>
              <a:t>					 Recycling                           Relapse</a:t>
            </a:r>
            <a:endParaRPr kumimoji="0" lang="en-US" altLang="en-US" sz="2000" b="0" i="0" u="none" strike="noStrike" kern="1200" cap="none" spc="0" normalizeH="0" baseline="0" noProof="0" dirty="0">
              <a:ln>
                <a:noFill/>
              </a:ln>
              <a:effectLst/>
              <a:uLnTx/>
              <a:uFillTx/>
              <a:latin typeface="Times New Roman" panose="02020603050405020304" pitchFamily="18" charset="0"/>
              <a:ea typeface="+mn-ea"/>
              <a:cs typeface="Arial" panose="020B0604020202020204" pitchFamily="34" charset="0"/>
            </a:endParaRPr>
          </a:p>
        </p:txBody>
      </p:sp>
      <p:sp>
        <p:nvSpPr>
          <p:cNvPr id="7" name="AutoShape 6">
            <a:extLst>
              <a:ext uri="{FF2B5EF4-FFF2-40B4-BE49-F238E27FC236}">
                <a16:creationId xmlns:a16="http://schemas.microsoft.com/office/drawing/2014/main" id="{71002291-7D57-3644-AC06-055EFF3D2795}"/>
              </a:ext>
            </a:extLst>
          </p:cNvPr>
          <p:cNvSpPr>
            <a:spLocks noChangeArrowheads="1"/>
          </p:cNvSpPr>
          <p:nvPr/>
        </p:nvSpPr>
        <p:spPr bwMode="auto">
          <a:xfrm rot="2275441">
            <a:off x="1619250" y="2362200"/>
            <a:ext cx="228600" cy="547688"/>
          </a:xfrm>
          <a:prstGeom prst="downArrow">
            <a:avLst>
              <a:gd name="adj1" fmla="val 50000"/>
              <a:gd name="adj2" fmla="val 59896"/>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8" name="AutoShape 7">
            <a:extLst>
              <a:ext uri="{FF2B5EF4-FFF2-40B4-BE49-F238E27FC236}">
                <a16:creationId xmlns:a16="http://schemas.microsoft.com/office/drawing/2014/main" id="{256A897E-231B-4C4C-8771-146E6B1F4990}"/>
              </a:ext>
            </a:extLst>
          </p:cNvPr>
          <p:cNvSpPr>
            <a:spLocks noChangeArrowheads="1"/>
          </p:cNvSpPr>
          <p:nvPr/>
        </p:nvSpPr>
        <p:spPr bwMode="auto">
          <a:xfrm rot="10800000">
            <a:off x="5692775" y="3333750"/>
            <a:ext cx="354013" cy="428625"/>
          </a:xfrm>
          <a:prstGeom prst="downArrow">
            <a:avLst>
              <a:gd name="adj1" fmla="val 50000"/>
              <a:gd name="adj2" fmla="val 54232"/>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9" name="AutoShape 8">
            <a:extLst>
              <a:ext uri="{FF2B5EF4-FFF2-40B4-BE49-F238E27FC236}">
                <a16:creationId xmlns:a16="http://schemas.microsoft.com/office/drawing/2014/main" id="{EE5A7FD9-0B91-874F-AD5E-C5554AE15143}"/>
              </a:ext>
            </a:extLst>
          </p:cNvPr>
          <p:cNvSpPr>
            <a:spLocks noChangeArrowheads="1"/>
          </p:cNvSpPr>
          <p:nvPr/>
        </p:nvSpPr>
        <p:spPr bwMode="auto">
          <a:xfrm rot="-9286555">
            <a:off x="7918450" y="3276600"/>
            <a:ext cx="228600" cy="398463"/>
          </a:xfrm>
          <a:prstGeom prst="downArrow">
            <a:avLst>
              <a:gd name="adj1" fmla="val 50000"/>
              <a:gd name="adj2" fmla="val 43576"/>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0" name="AutoShape 9">
            <a:extLst>
              <a:ext uri="{FF2B5EF4-FFF2-40B4-BE49-F238E27FC236}">
                <a16:creationId xmlns:a16="http://schemas.microsoft.com/office/drawing/2014/main" id="{86777EDA-8D74-0640-ADE1-5BC9B43EC158}"/>
              </a:ext>
            </a:extLst>
          </p:cNvPr>
          <p:cNvSpPr>
            <a:spLocks noChangeArrowheads="1"/>
          </p:cNvSpPr>
          <p:nvPr/>
        </p:nvSpPr>
        <p:spPr bwMode="auto">
          <a:xfrm rot="5384236">
            <a:off x="6696869" y="4752181"/>
            <a:ext cx="295275" cy="392113"/>
          </a:xfrm>
          <a:prstGeom prst="downArrow">
            <a:avLst>
              <a:gd name="adj1" fmla="val 50000"/>
              <a:gd name="adj2" fmla="val 33199"/>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1" name="AutoShape 10">
            <a:extLst>
              <a:ext uri="{FF2B5EF4-FFF2-40B4-BE49-F238E27FC236}">
                <a16:creationId xmlns:a16="http://schemas.microsoft.com/office/drawing/2014/main" id="{C3BF633E-FF4E-A149-B5BF-6D515ECDBF4B}"/>
              </a:ext>
            </a:extLst>
          </p:cNvPr>
          <p:cNvSpPr>
            <a:spLocks noChangeArrowheads="1"/>
          </p:cNvSpPr>
          <p:nvPr/>
        </p:nvSpPr>
        <p:spPr bwMode="auto">
          <a:xfrm rot="2414492">
            <a:off x="7181850" y="2438400"/>
            <a:ext cx="227013" cy="398463"/>
          </a:xfrm>
          <a:prstGeom prst="downArrow">
            <a:avLst>
              <a:gd name="adj1" fmla="val 50000"/>
              <a:gd name="adj2" fmla="val 43881"/>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2" name="AutoShape 11">
            <a:extLst>
              <a:ext uri="{FF2B5EF4-FFF2-40B4-BE49-F238E27FC236}">
                <a16:creationId xmlns:a16="http://schemas.microsoft.com/office/drawing/2014/main" id="{D8804C29-49F9-6748-882E-05E872F59A98}"/>
              </a:ext>
            </a:extLst>
          </p:cNvPr>
          <p:cNvSpPr>
            <a:spLocks noChangeArrowheads="1"/>
          </p:cNvSpPr>
          <p:nvPr/>
        </p:nvSpPr>
        <p:spPr bwMode="auto">
          <a:xfrm rot="-2741527">
            <a:off x="8333582" y="2429668"/>
            <a:ext cx="228600" cy="398463"/>
          </a:xfrm>
          <a:prstGeom prst="downArrow">
            <a:avLst>
              <a:gd name="adj1" fmla="val 50000"/>
              <a:gd name="adj2" fmla="val 43576"/>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3" name="Line 12">
            <a:extLst>
              <a:ext uri="{FF2B5EF4-FFF2-40B4-BE49-F238E27FC236}">
                <a16:creationId xmlns:a16="http://schemas.microsoft.com/office/drawing/2014/main" id="{F06CD519-7F17-5E46-9F41-E373D64154C9}"/>
              </a:ext>
            </a:extLst>
          </p:cNvPr>
          <p:cNvSpPr>
            <a:spLocks noChangeShapeType="1"/>
          </p:cNvSpPr>
          <p:nvPr/>
        </p:nvSpPr>
        <p:spPr bwMode="auto">
          <a:xfrm>
            <a:off x="6953250" y="3200400"/>
            <a:ext cx="609600" cy="1371600"/>
          </a:xfrm>
          <a:prstGeom prst="line">
            <a:avLst/>
          </a:prstGeom>
          <a:noFill/>
          <a:ln w="19050">
            <a:solidFill>
              <a:schemeClr val="tx1"/>
            </a:solidFill>
            <a:prstDash val="dash"/>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4" name="Line 13">
            <a:extLst>
              <a:ext uri="{FF2B5EF4-FFF2-40B4-BE49-F238E27FC236}">
                <a16:creationId xmlns:a16="http://schemas.microsoft.com/office/drawing/2014/main" id="{93895E2F-D232-2042-A186-62848A0A01E3}"/>
              </a:ext>
            </a:extLst>
          </p:cNvPr>
          <p:cNvSpPr>
            <a:spLocks noChangeShapeType="1"/>
          </p:cNvSpPr>
          <p:nvPr/>
        </p:nvSpPr>
        <p:spPr bwMode="auto">
          <a:xfrm rot="3583202">
            <a:off x="8149431" y="3299619"/>
            <a:ext cx="790575" cy="1354138"/>
          </a:xfrm>
          <a:prstGeom prst="line">
            <a:avLst/>
          </a:prstGeom>
          <a:noFill/>
          <a:ln w="19050">
            <a:solidFill>
              <a:schemeClr val="tx1"/>
            </a:solidFill>
            <a:prstDash val="dash"/>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5" name="AutoShape 14">
            <a:extLst>
              <a:ext uri="{FF2B5EF4-FFF2-40B4-BE49-F238E27FC236}">
                <a16:creationId xmlns:a16="http://schemas.microsoft.com/office/drawing/2014/main" id="{890E8F08-8B13-1F49-A92C-208FAA2DC331}"/>
              </a:ext>
            </a:extLst>
          </p:cNvPr>
          <p:cNvSpPr>
            <a:spLocks noChangeArrowheads="1"/>
          </p:cNvSpPr>
          <p:nvPr/>
        </p:nvSpPr>
        <p:spPr bwMode="auto">
          <a:xfrm rot="-2498938">
            <a:off x="3067050" y="2338388"/>
            <a:ext cx="228600" cy="547687"/>
          </a:xfrm>
          <a:prstGeom prst="downArrow">
            <a:avLst>
              <a:gd name="adj1" fmla="val 50000"/>
              <a:gd name="adj2" fmla="val 59896"/>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6" name="AutoShape 15">
            <a:extLst>
              <a:ext uri="{FF2B5EF4-FFF2-40B4-BE49-F238E27FC236}">
                <a16:creationId xmlns:a16="http://schemas.microsoft.com/office/drawing/2014/main" id="{447FCE75-1B55-E647-A9BF-1669E80D749C}"/>
              </a:ext>
            </a:extLst>
          </p:cNvPr>
          <p:cNvSpPr>
            <a:spLocks noChangeArrowheads="1"/>
          </p:cNvSpPr>
          <p:nvPr/>
        </p:nvSpPr>
        <p:spPr bwMode="auto">
          <a:xfrm>
            <a:off x="3313113" y="3200400"/>
            <a:ext cx="304800" cy="398463"/>
          </a:xfrm>
          <a:prstGeom prst="upArrow">
            <a:avLst>
              <a:gd name="adj1" fmla="val 50000"/>
              <a:gd name="adj2" fmla="val 32682"/>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7" name="AutoShape 16">
            <a:extLst>
              <a:ext uri="{FF2B5EF4-FFF2-40B4-BE49-F238E27FC236}">
                <a16:creationId xmlns:a16="http://schemas.microsoft.com/office/drawing/2014/main" id="{827E9E17-AC4D-CF4D-A77E-FBEC7CB05B3F}"/>
              </a:ext>
            </a:extLst>
          </p:cNvPr>
          <p:cNvSpPr>
            <a:spLocks noChangeArrowheads="1"/>
          </p:cNvSpPr>
          <p:nvPr/>
        </p:nvSpPr>
        <p:spPr bwMode="auto">
          <a:xfrm>
            <a:off x="1924050" y="3381375"/>
            <a:ext cx="304800" cy="398463"/>
          </a:xfrm>
          <a:prstGeom prst="upArrow">
            <a:avLst>
              <a:gd name="adj1" fmla="val 50000"/>
              <a:gd name="adj2" fmla="val 32682"/>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8" name="AutoShape 17">
            <a:extLst>
              <a:ext uri="{FF2B5EF4-FFF2-40B4-BE49-F238E27FC236}">
                <a16:creationId xmlns:a16="http://schemas.microsoft.com/office/drawing/2014/main" id="{6A08131E-D4C8-1A4D-91E2-6081DC442B73}"/>
              </a:ext>
            </a:extLst>
          </p:cNvPr>
          <p:cNvSpPr>
            <a:spLocks noChangeArrowheads="1"/>
          </p:cNvSpPr>
          <p:nvPr/>
        </p:nvSpPr>
        <p:spPr bwMode="auto">
          <a:xfrm rot="-749111">
            <a:off x="4972050" y="3370263"/>
            <a:ext cx="323850" cy="357187"/>
          </a:xfrm>
          <a:prstGeom prst="upArrow">
            <a:avLst>
              <a:gd name="adj1" fmla="val 50000"/>
              <a:gd name="adj2" fmla="val 32649"/>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19" name="AutoShape 18">
            <a:extLst>
              <a:ext uri="{FF2B5EF4-FFF2-40B4-BE49-F238E27FC236}">
                <a16:creationId xmlns:a16="http://schemas.microsoft.com/office/drawing/2014/main" id="{3FB6FF67-60F0-024B-8116-854C4D1F12BD}"/>
              </a:ext>
            </a:extLst>
          </p:cNvPr>
          <p:cNvSpPr>
            <a:spLocks noChangeArrowheads="1"/>
          </p:cNvSpPr>
          <p:nvPr/>
        </p:nvSpPr>
        <p:spPr bwMode="auto">
          <a:xfrm>
            <a:off x="4667250" y="2362200"/>
            <a:ext cx="304800" cy="447675"/>
          </a:xfrm>
          <a:prstGeom prst="downArrow">
            <a:avLst>
              <a:gd name="adj1" fmla="val 50000"/>
              <a:gd name="adj2" fmla="val 36719"/>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0" name="AutoShape 19">
            <a:extLst>
              <a:ext uri="{FF2B5EF4-FFF2-40B4-BE49-F238E27FC236}">
                <a16:creationId xmlns:a16="http://schemas.microsoft.com/office/drawing/2014/main" id="{B268DF25-80B1-CC4E-A148-CDBFDE155CCC}"/>
              </a:ext>
            </a:extLst>
          </p:cNvPr>
          <p:cNvSpPr>
            <a:spLocks noChangeArrowheads="1"/>
          </p:cNvSpPr>
          <p:nvPr/>
        </p:nvSpPr>
        <p:spPr bwMode="auto">
          <a:xfrm>
            <a:off x="990600" y="3382963"/>
            <a:ext cx="304800" cy="398462"/>
          </a:xfrm>
          <a:prstGeom prst="upArrow">
            <a:avLst>
              <a:gd name="adj1" fmla="val 50000"/>
              <a:gd name="adj2" fmla="val 32682"/>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1" name="Line 20">
            <a:extLst>
              <a:ext uri="{FF2B5EF4-FFF2-40B4-BE49-F238E27FC236}">
                <a16:creationId xmlns:a16="http://schemas.microsoft.com/office/drawing/2014/main" id="{FA6F07FF-99A5-E141-8CF1-9E5210E5F055}"/>
              </a:ext>
            </a:extLst>
          </p:cNvPr>
          <p:cNvSpPr>
            <a:spLocks noChangeShapeType="1"/>
          </p:cNvSpPr>
          <p:nvPr/>
        </p:nvSpPr>
        <p:spPr bwMode="auto">
          <a:xfrm>
            <a:off x="2533650" y="2971800"/>
            <a:ext cx="457200" cy="0"/>
          </a:xfrm>
          <a:prstGeom prst="line">
            <a:avLst/>
          </a:prstGeom>
          <a:noFill/>
          <a:ln w="1905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2" name="Line 21">
            <a:extLst>
              <a:ext uri="{FF2B5EF4-FFF2-40B4-BE49-F238E27FC236}">
                <a16:creationId xmlns:a16="http://schemas.microsoft.com/office/drawing/2014/main" id="{C859AB07-E398-E34D-B94B-A04FD5B565B3}"/>
              </a:ext>
            </a:extLst>
          </p:cNvPr>
          <p:cNvSpPr>
            <a:spLocks noChangeShapeType="1"/>
          </p:cNvSpPr>
          <p:nvPr/>
        </p:nvSpPr>
        <p:spPr bwMode="auto">
          <a:xfrm>
            <a:off x="4514850" y="2971800"/>
            <a:ext cx="533400" cy="0"/>
          </a:xfrm>
          <a:prstGeom prst="line">
            <a:avLst/>
          </a:prstGeom>
          <a:noFill/>
          <a:ln w="1905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3" name="Line 22">
            <a:extLst>
              <a:ext uri="{FF2B5EF4-FFF2-40B4-BE49-F238E27FC236}">
                <a16:creationId xmlns:a16="http://schemas.microsoft.com/office/drawing/2014/main" id="{436EE898-780B-4C44-BED1-569FCA06DC89}"/>
              </a:ext>
            </a:extLst>
          </p:cNvPr>
          <p:cNvSpPr>
            <a:spLocks noChangeShapeType="1"/>
          </p:cNvSpPr>
          <p:nvPr/>
        </p:nvSpPr>
        <p:spPr bwMode="auto">
          <a:xfrm>
            <a:off x="6343650" y="2971800"/>
            <a:ext cx="533400" cy="0"/>
          </a:xfrm>
          <a:prstGeom prst="line">
            <a:avLst/>
          </a:prstGeom>
          <a:noFill/>
          <a:ln w="1905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4" name="Line 23">
            <a:extLst>
              <a:ext uri="{FF2B5EF4-FFF2-40B4-BE49-F238E27FC236}">
                <a16:creationId xmlns:a16="http://schemas.microsoft.com/office/drawing/2014/main" id="{8CEC2F42-67F0-2340-A994-C110A9CF4BE1}"/>
              </a:ext>
            </a:extLst>
          </p:cNvPr>
          <p:cNvSpPr>
            <a:spLocks noChangeShapeType="1"/>
          </p:cNvSpPr>
          <p:nvPr/>
        </p:nvSpPr>
        <p:spPr bwMode="auto">
          <a:xfrm>
            <a:off x="7639050" y="2971800"/>
            <a:ext cx="531813" cy="0"/>
          </a:xfrm>
          <a:prstGeom prst="line">
            <a:avLst/>
          </a:prstGeom>
          <a:noFill/>
          <a:ln w="1905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5" name="AutoShape 7">
            <a:extLst>
              <a:ext uri="{FF2B5EF4-FFF2-40B4-BE49-F238E27FC236}">
                <a16:creationId xmlns:a16="http://schemas.microsoft.com/office/drawing/2014/main" id="{430AEFAD-F8E5-A94A-92DE-056DB584CA16}"/>
              </a:ext>
            </a:extLst>
          </p:cNvPr>
          <p:cNvSpPr>
            <a:spLocks noChangeArrowheads="1"/>
          </p:cNvSpPr>
          <p:nvPr/>
        </p:nvSpPr>
        <p:spPr bwMode="auto">
          <a:xfrm rot="8648879">
            <a:off x="4349750" y="3398838"/>
            <a:ext cx="228600" cy="400050"/>
          </a:xfrm>
          <a:prstGeom prst="downArrow">
            <a:avLst>
              <a:gd name="adj1" fmla="val 50000"/>
              <a:gd name="adj2" fmla="val 43750"/>
            </a:avLst>
          </a:prstGeom>
          <a:solidFill>
            <a:schemeClr val="tx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Tahoma" panose="020B0604030504040204" pitchFamily="34" charset="0"/>
              <a:ea typeface="+mn-ea"/>
              <a:cs typeface="+mn-cs"/>
            </a:endParaRPr>
          </a:p>
        </p:txBody>
      </p:sp>
      <p:sp>
        <p:nvSpPr>
          <p:cNvPr id="26" name="TextBox 25"/>
          <p:cNvSpPr txBox="1"/>
          <p:nvPr/>
        </p:nvSpPr>
        <p:spPr>
          <a:xfrm>
            <a:off x="446049" y="5662997"/>
            <a:ext cx="7181850" cy="1200329"/>
          </a:xfrm>
          <a:prstGeom prst="rect">
            <a:avLst/>
          </a:prstGeom>
          <a:noFill/>
        </p:spPr>
        <p:txBody>
          <a:bodyPr wrap="square" rtlCol="0">
            <a:spAutoFit/>
          </a:bodyPr>
          <a:lstStyle/>
          <a:p>
            <a:r>
              <a:rPr lang="en-US" sz="2400" i="1" dirty="0">
                <a:latin typeface="Times New Roman" panose="02020603050405020304" pitchFamily="18" charset="0"/>
                <a:cs typeface="Times New Roman" panose="02020603050405020304" pitchFamily="18" charset="0"/>
              </a:rPr>
              <a:t>Recovery involves a journey through a process of change that leads to sustained change integrated into the individual’s life space</a:t>
            </a:r>
          </a:p>
        </p:txBody>
      </p:sp>
    </p:spTree>
    <p:extLst>
      <p:ext uri="{BB962C8B-B14F-4D97-AF65-F5344CB8AC3E}">
        <p14:creationId xmlns:p14="http://schemas.microsoft.com/office/powerpoint/2010/main" val="959869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7FB06-E527-F24E-A658-D1AD0699CA3D}"/>
              </a:ext>
            </a:extLst>
          </p:cNvPr>
          <p:cNvSpPr>
            <a:spLocks noGrp="1"/>
          </p:cNvSpPr>
          <p:nvPr>
            <p:ph type="title"/>
          </p:nvPr>
        </p:nvSpPr>
        <p:spPr/>
        <p:txBody>
          <a:bodyPr>
            <a:normAutofit/>
          </a:bodyPr>
          <a:lstStyle/>
          <a:p>
            <a:r>
              <a:rPr lang="en-US" sz="4400" b="1" dirty="0">
                <a:latin typeface="Times New Roman" panose="02020603050405020304" pitchFamily="18" charset="0"/>
                <a:cs typeface="Times New Roman" panose="02020603050405020304" pitchFamily="18" charset="0"/>
              </a:rPr>
              <a:t>Experiential Catalysts for Change</a:t>
            </a:r>
          </a:p>
        </p:txBody>
      </p:sp>
      <p:sp>
        <p:nvSpPr>
          <p:cNvPr id="3" name="Footer Placeholder 2">
            <a:extLst>
              <a:ext uri="{FF2B5EF4-FFF2-40B4-BE49-F238E27FC236}">
                <a16:creationId xmlns:a16="http://schemas.microsoft.com/office/drawing/2014/main" id="{FCDF89B0-070E-5940-9A37-A99762372824}"/>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pic>
        <p:nvPicPr>
          <p:cNvPr id="5" name="Picture 4" descr="A screenshot of a cell phone&#10;&#10;Description automatically generated">
            <a:extLst>
              <a:ext uri="{FF2B5EF4-FFF2-40B4-BE49-F238E27FC236}">
                <a16:creationId xmlns:a16="http://schemas.microsoft.com/office/drawing/2014/main" id="{77F160B8-9620-3549-99C1-F5FEA30ABB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 y="1404733"/>
            <a:ext cx="9052560" cy="4962933"/>
          </a:xfrm>
          <a:prstGeom prst="rect">
            <a:avLst/>
          </a:prstGeom>
        </p:spPr>
      </p:pic>
      <p:sp>
        <p:nvSpPr>
          <p:cNvPr id="6" name="TextBox 5">
            <a:extLst>
              <a:ext uri="{FF2B5EF4-FFF2-40B4-BE49-F238E27FC236}">
                <a16:creationId xmlns:a16="http://schemas.microsoft.com/office/drawing/2014/main" id="{446367F8-AD1E-DE49-A166-C6BC788981DD}"/>
              </a:ext>
            </a:extLst>
          </p:cNvPr>
          <p:cNvSpPr txBox="1"/>
          <p:nvPr/>
        </p:nvSpPr>
        <p:spPr>
          <a:xfrm>
            <a:off x="4201761" y="6620278"/>
            <a:ext cx="1654877" cy="276999"/>
          </a:xfrm>
          <a:prstGeom prst="rect">
            <a:avLst/>
          </a:prstGeom>
          <a:noFill/>
        </p:spPr>
        <p:txBody>
          <a:bodyPr wrap="none" rtlCol="0">
            <a:spAutoFit/>
          </a:bodyPr>
          <a:lstStyle/>
          <a:p>
            <a:r>
              <a:rPr lang="en-US" sz="1200" dirty="0"/>
              <a:t>Source: SAMHSA TIP 35</a:t>
            </a:r>
          </a:p>
        </p:txBody>
      </p:sp>
    </p:spTree>
    <p:extLst>
      <p:ext uri="{BB962C8B-B14F-4D97-AF65-F5344CB8AC3E}">
        <p14:creationId xmlns:p14="http://schemas.microsoft.com/office/powerpoint/2010/main" val="1451365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7FB06-E527-F24E-A658-D1AD0699CA3D}"/>
              </a:ext>
            </a:extLst>
          </p:cNvPr>
          <p:cNvSpPr>
            <a:spLocks noGrp="1"/>
          </p:cNvSpPr>
          <p:nvPr>
            <p:ph type="title"/>
          </p:nvPr>
        </p:nvSpPr>
        <p:spPr/>
        <p:txBody>
          <a:bodyPr>
            <a:normAutofit/>
          </a:bodyPr>
          <a:lstStyle/>
          <a:p>
            <a:r>
              <a:rPr lang="en-US" sz="4400" b="1" dirty="0">
                <a:latin typeface="Times New Roman" panose="02020603050405020304" pitchFamily="18" charset="0"/>
                <a:cs typeface="Times New Roman" panose="02020603050405020304" pitchFamily="18" charset="0"/>
              </a:rPr>
              <a:t>Behavioral Catalysts for Change</a:t>
            </a:r>
          </a:p>
        </p:txBody>
      </p:sp>
      <p:sp>
        <p:nvSpPr>
          <p:cNvPr id="3" name="Footer Placeholder 2">
            <a:extLst>
              <a:ext uri="{FF2B5EF4-FFF2-40B4-BE49-F238E27FC236}">
                <a16:creationId xmlns:a16="http://schemas.microsoft.com/office/drawing/2014/main" id="{FCDF89B0-070E-5940-9A37-A99762372824}"/>
              </a:ext>
            </a:extLst>
          </p:cNvPr>
          <p:cNvSpPr>
            <a:spLocks noGrp="1"/>
          </p:cNvSpPr>
          <p:nvPr>
            <p:ph type="ftr" sz="quarter" idx="10"/>
          </p:nvPr>
        </p:nvSpPr>
        <p:spPr/>
        <p:txBody>
          <a:bodyPr/>
          <a:lstStyle/>
          <a:p>
            <a:pPr defTabSz="1018824"/>
            <a:r>
              <a:rPr lang="en-US">
                <a:solidFill>
                  <a:prstClr val="black">
                    <a:tint val="75000"/>
                  </a:prstClr>
                </a:solidFill>
              </a:rPr>
              <a:t>© American Psychological Association 2019 All Rights Reserved</a:t>
            </a:r>
            <a:endParaRPr lang="en-US" dirty="0">
              <a:solidFill>
                <a:prstClr val="black">
                  <a:tint val="75000"/>
                </a:prstClr>
              </a:solidFill>
            </a:endParaRPr>
          </a:p>
        </p:txBody>
      </p:sp>
      <p:pic>
        <p:nvPicPr>
          <p:cNvPr id="5" name="Picture 4">
            <a:extLst>
              <a:ext uri="{FF2B5EF4-FFF2-40B4-BE49-F238E27FC236}">
                <a16:creationId xmlns:a16="http://schemas.microsoft.com/office/drawing/2014/main" id="{77F160B8-9620-3549-99C1-F5FEA30ABB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2920" y="1644613"/>
            <a:ext cx="9052560" cy="4483172"/>
          </a:xfrm>
          <a:prstGeom prst="rect">
            <a:avLst/>
          </a:prstGeom>
        </p:spPr>
      </p:pic>
      <p:sp>
        <p:nvSpPr>
          <p:cNvPr id="6" name="TextBox 5">
            <a:extLst>
              <a:ext uri="{FF2B5EF4-FFF2-40B4-BE49-F238E27FC236}">
                <a16:creationId xmlns:a16="http://schemas.microsoft.com/office/drawing/2014/main" id="{446367F8-AD1E-DE49-A166-C6BC788981DD}"/>
              </a:ext>
            </a:extLst>
          </p:cNvPr>
          <p:cNvSpPr txBox="1"/>
          <p:nvPr/>
        </p:nvSpPr>
        <p:spPr>
          <a:xfrm>
            <a:off x="4201761" y="6620278"/>
            <a:ext cx="1654877" cy="276999"/>
          </a:xfrm>
          <a:prstGeom prst="rect">
            <a:avLst/>
          </a:prstGeom>
          <a:noFill/>
        </p:spPr>
        <p:txBody>
          <a:bodyPr wrap="none" rtlCol="0">
            <a:spAutoFit/>
          </a:bodyPr>
          <a:lstStyle/>
          <a:p>
            <a:r>
              <a:rPr lang="en-US" sz="1200" dirty="0"/>
              <a:t>Source: SAMHSA TIP 35</a:t>
            </a:r>
          </a:p>
        </p:txBody>
      </p:sp>
    </p:spTree>
    <p:extLst>
      <p:ext uri="{BB962C8B-B14F-4D97-AF65-F5344CB8AC3E}">
        <p14:creationId xmlns:p14="http://schemas.microsoft.com/office/powerpoint/2010/main" val="713198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Oval 2">
            <a:extLst>
              <a:ext uri="{FF2B5EF4-FFF2-40B4-BE49-F238E27FC236}">
                <a16:creationId xmlns:a16="http://schemas.microsoft.com/office/drawing/2014/main" id="{30384C9D-F71D-4D91-A214-91DA301E8FEF}"/>
              </a:ext>
            </a:extLst>
          </p:cNvPr>
          <p:cNvSpPr>
            <a:spLocks noChangeArrowheads="1"/>
          </p:cNvSpPr>
          <p:nvPr/>
        </p:nvSpPr>
        <p:spPr bwMode="auto">
          <a:xfrm>
            <a:off x="2966323" y="2303775"/>
            <a:ext cx="4039076" cy="3568899"/>
          </a:xfrm>
          <a:prstGeom prst="ellipse">
            <a:avLst/>
          </a:prstGeom>
          <a:noFill/>
          <a:ln w="38100">
            <a:solidFill>
              <a:schemeClr val="tx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sz="1980">
              <a:latin typeface="Times New Roman" panose="02020603050405020304" pitchFamily="18" charset="0"/>
            </a:endParaRPr>
          </a:p>
        </p:txBody>
      </p:sp>
      <p:sp>
        <p:nvSpPr>
          <p:cNvPr id="87043" name="Text Box 3">
            <a:extLst>
              <a:ext uri="{FF2B5EF4-FFF2-40B4-BE49-F238E27FC236}">
                <a16:creationId xmlns:a16="http://schemas.microsoft.com/office/drawing/2014/main" id="{DA5D03BE-E3C6-486D-B773-A843D0A4F434}"/>
              </a:ext>
            </a:extLst>
          </p:cNvPr>
          <p:cNvSpPr txBox="1">
            <a:spLocks noChangeArrowheads="1"/>
          </p:cNvSpPr>
          <p:nvPr/>
        </p:nvSpPr>
        <p:spPr bwMode="auto">
          <a:xfrm>
            <a:off x="3202067" y="1085766"/>
            <a:ext cx="3468053" cy="549381"/>
          </a:xfrm>
          <a:prstGeom prst="rect">
            <a:avLst/>
          </a:prstGeom>
          <a:solidFill>
            <a:schemeClr val="accent2"/>
          </a:solidFill>
          <a:ln w="12700">
            <a:solidFill>
              <a:schemeClr val="tx2"/>
            </a:solidFill>
            <a:miter lim="800000"/>
            <a:headEnd type="none" w="sm" len="sm"/>
            <a:tailEnd type="none" w="sm" len="sm"/>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dirty="0">
                <a:latin typeface="Times New Roman" panose="02020603050405020304" pitchFamily="18" charset="0"/>
              </a:rPr>
              <a:t>Precontemplation</a:t>
            </a:r>
          </a:p>
          <a:p>
            <a:pPr algn="ctr" eaLnBrk="1" hangingPunct="1">
              <a:lnSpc>
                <a:spcPct val="100000"/>
              </a:lnSpc>
              <a:spcBef>
                <a:spcPct val="0"/>
              </a:spcBef>
              <a:buFontTx/>
              <a:buNone/>
            </a:pPr>
            <a:r>
              <a:rPr lang="en-US" altLang="en-US" sz="1485" dirty="0">
                <a:latin typeface="Times New Roman" panose="02020603050405020304" pitchFamily="18" charset="0"/>
              </a:rPr>
              <a:t>Increase awareness of need to change</a:t>
            </a:r>
            <a:endParaRPr lang="en-US" altLang="en-US" sz="1980" dirty="0">
              <a:latin typeface="Times New Roman" panose="02020603050405020304" pitchFamily="18" charset="0"/>
            </a:endParaRPr>
          </a:p>
        </p:txBody>
      </p:sp>
      <p:sp>
        <p:nvSpPr>
          <p:cNvPr id="87044" name="Text Box 4">
            <a:extLst>
              <a:ext uri="{FF2B5EF4-FFF2-40B4-BE49-F238E27FC236}">
                <a16:creationId xmlns:a16="http://schemas.microsoft.com/office/drawing/2014/main" id="{208FC2C6-8B2B-4D32-AF4E-DB48269BEFF6}"/>
              </a:ext>
            </a:extLst>
          </p:cNvPr>
          <p:cNvSpPr txBox="1">
            <a:spLocks noChangeArrowheads="1"/>
          </p:cNvSpPr>
          <p:nvPr/>
        </p:nvSpPr>
        <p:spPr bwMode="auto">
          <a:xfrm>
            <a:off x="3568779" y="2052315"/>
            <a:ext cx="2750344" cy="777905"/>
          </a:xfrm>
          <a:prstGeom prst="rect">
            <a:avLst/>
          </a:prstGeom>
          <a:solidFill>
            <a:schemeClr val="bg1"/>
          </a:solidFill>
          <a:ln w="12700">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dirty="0">
                <a:latin typeface="Times New Roman" panose="02020603050405020304" pitchFamily="18" charset="0"/>
              </a:rPr>
              <a:t>Contemplation</a:t>
            </a:r>
            <a:endParaRPr lang="en-US" altLang="en-US" sz="1485" dirty="0">
              <a:latin typeface="Times New Roman" panose="02020603050405020304" pitchFamily="18" charset="0"/>
            </a:endParaRPr>
          </a:p>
          <a:p>
            <a:pPr algn="ctr" eaLnBrk="1" hangingPunct="1">
              <a:lnSpc>
                <a:spcPct val="100000"/>
              </a:lnSpc>
              <a:spcBef>
                <a:spcPct val="0"/>
              </a:spcBef>
              <a:buFontTx/>
              <a:buNone/>
            </a:pPr>
            <a:r>
              <a:rPr lang="en-US" altLang="en-US" sz="1485" dirty="0">
                <a:latin typeface="Times New Roman" panose="02020603050405020304" pitchFamily="18" charset="0"/>
              </a:rPr>
              <a:t>Motivate and increase confidence </a:t>
            </a:r>
          </a:p>
          <a:p>
            <a:pPr algn="ctr" eaLnBrk="1" hangingPunct="1">
              <a:lnSpc>
                <a:spcPct val="100000"/>
              </a:lnSpc>
              <a:spcBef>
                <a:spcPct val="0"/>
              </a:spcBef>
              <a:buFontTx/>
              <a:buNone/>
            </a:pPr>
            <a:r>
              <a:rPr lang="en-US" altLang="en-US" sz="1485" dirty="0">
                <a:latin typeface="Times New Roman" panose="02020603050405020304" pitchFamily="18" charset="0"/>
              </a:rPr>
              <a:t>in ability to change</a:t>
            </a:r>
          </a:p>
        </p:txBody>
      </p:sp>
      <p:sp>
        <p:nvSpPr>
          <p:cNvPr id="87045" name="Text Box 5">
            <a:extLst>
              <a:ext uri="{FF2B5EF4-FFF2-40B4-BE49-F238E27FC236}">
                <a16:creationId xmlns:a16="http://schemas.microsoft.com/office/drawing/2014/main" id="{FD143E13-70D0-4A30-BBC0-83ABE6F71703}"/>
              </a:ext>
            </a:extLst>
          </p:cNvPr>
          <p:cNvSpPr txBox="1">
            <a:spLocks noChangeArrowheads="1"/>
          </p:cNvSpPr>
          <p:nvPr/>
        </p:nvSpPr>
        <p:spPr bwMode="auto">
          <a:xfrm>
            <a:off x="5804070" y="4480476"/>
            <a:ext cx="1878784" cy="777905"/>
          </a:xfrm>
          <a:prstGeom prst="rect">
            <a:avLst/>
          </a:prstGeom>
          <a:solidFill>
            <a:schemeClr val="bg1"/>
          </a:solidFill>
          <a:ln w="12700">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a:latin typeface="Times New Roman" panose="02020603050405020304" pitchFamily="18" charset="0"/>
              </a:rPr>
              <a:t>Action</a:t>
            </a:r>
          </a:p>
          <a:p>
            <a:pPr algn="ctr" eaLnBrk="1" hangingPunct="1">
              <a:lnSpc>
                <a:spcPct val="100000"/>
              </a:lnSpc>
              <a:spcBef>
                <a:spcPct val="0"/>
              </a:spcBef>
              <a:buFontTx/>
              <a:buNone/>
            </a:pPr>
            <a:r>
              <a:rPr lang="en-US" altLang="en-US" sz="1485">
                <a:latin typeface="Times New Roman" panose="02020603050405020304" pitchFamily="18" charset="0"/>
              </a:rPr>
              <a:t>Reaffirm commitment</a:t>
            </a:r>
          </a:p>
          <a:p>
            <a:pPr algn="ctr" eaLnBrk="1" hangingPunct="1">
              <a:lnSpc>
                <a:spcPct val="100000"/>
              </a:lnSpc>
              <a:spcBef>
                <a:spcPct val="0"/>
              </a:spcBef>
              <a:buFontTx/>
              <a:buNone/>
            </a:pPr>
            <a:r>
              <a:rPr lang="en-US" altLang="en-US" sz="1485">
                <a:latin typeface="Times New Roman" panose="02020603050405020304" pitchFamily="18" charset="0"/>
              </a:rPr>
              <a:t>and follow-up</a:t>
            </a:r>
          </a:p>
        </p:txBody>
      </p:sp>
      <p:sp>
        <p:nvSpPr>
          <p:cNvPr id="87046" name="Text Box 6">
            <a:extLst>
              <a:ext uri="{FF2B5EF4-FFF2-40B4-BE49-F238E27FC236}">
                <a16:creationId xmlns:a16="http://schemas.microsoft.com/office/drawing/2014/main" id="{B825C7BE-92B4-47C2-A2EF-116D4876917B}"/>
              </a:ext>
            </a:extLst>
          </p:cNvPr>
          <p:cNvSpPr txBox="1">
            <a:spLocks noChangeArrowheads="1"/>
          </p:cNvSpPr>
          <p:nvPr/>
        </p:nvSpPr>
        <p:spPr bwMode="auto">
          <a:xfrm>
            <a:off x="1834753" y="5559659"/>
            <a:ext cx="1897738" cy="320857"/>
          </a:xfrm>
          <a:prstGeom prst="rect">
            <a:avLst/>
          </a:prstGeom>
          <a:solidFill>
            <a:schemeClr val="accent2"/>
          </a:solidFill>
          <a:ln w="12700">
            <a:solidFill>
              <a:schemeClr val="tx2"/>
            </a:solidFill>
            <a:miter lim="800000"/>
            <a:headEnd type="none" w="sm" len="sm"/>
            <a:tailEnd type="none" w="sm" len="sm"/>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a:latin typeface="Times New Roman" panose="02020603050405020304" pitchFamily="18" charset="0"/>
              </a:rPr>
              <a:t>Termination</a:t>
            </a:r>
            <a:endParaRPr lang="en-US" altLang="en-US" sz="1980" b="1">
              <a:latin typeface="Times New Roman" panose="02020603050405020304" pitchFamily="18" charset="0"/>
            </a:endParaRPr>
          </a:p>
        </p:txBody>
      </p:sp>
      <p:sp>
        <p:nvSpPr>
          <p:cNvPr id="87047" name="Text Box 7">
            <a:extLst>
              <a:ext uri="{FF2B5EF4-FFF2-40B4-BE49-F238E27FC236}">
                <a16:creationId xmlns:a16="http://schemas.microsoft.com/office/drawing/2014/main" id="{C0DC620F-A421-45EE-9671-19B8BF509A17}"/>
              </a:ext>
            </a:extLst>
          </p:cNvPr>
          <p:cNvSpPr txBox="1">
            <a:spLocks noChangeArrowheads="1"/>
          </p:cNvSpPr>
          <p:nvPr/>
        </p:nvSpPr>
        <p:spPr bwMode="auto">
          <a:xfrm>
            <a:off x="2895600" y="304800"/>
            <a:ext cx="4105611" cy="549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970" b="1" dirty="0">
                <a:solidFill>
                  <a:schemeClr val="tx2"/>
                </a:solidFill>
                <a:latin typeface="Times New Roman" panose="02020603050405020304" pitchFamily="18" charset="0"/>
              </a:rPr>
              <a:t>Stages of Change Model</a:t>
            </a:r>
            <a:endParaRPr lang="en-US" altLang="en-US" sz="1980" dirty="0">
              <a:solidFill>
                <a:schemeClr val="tx2"/>
              </a:solidFill>
              <a:latin typeface="Times New Roman" panose="02020603050405020304" pitchFamily="18" charset="0"/>
            </a:endParaRPr>
          </a:p>
        </p:txBody>
      </p:sp>
      <p:sp>
        <p:nvSpPr>
          <p:cNvPr id="87048" name="Text Box 8">
            <a:extLst>
              <a:ext uri="{FF2B5EF4-FFF2-40B4-BE49-F238E27FC236}">
                <a16:creationId xmlns:a16="http://schemas.microsoft.com/office/drawing/2014/main" id="{AD74BE6D-E579-45E9-A8BB-E01688C0956A}"/>
              </a:ext>
            </a:extLst>
          </p:cNvPr>
          <p:cNvSpPr txBox="1">
            <a:spLocks noChangeArrowheads="1"/>
          </p:cNvSpPr>
          <p:nvPr/>
        </p:nvSpPr>
        <p:spPr bwMode="auto">
          <a:xfrm>
            <a:off x="2133410" y="3246751"/>
            <a:ext cx="1451038" cy="549381"/>
          </a:xfrm>
          <a:prstGeom prst="rect">
            <a:avLst/>
          </a:prstGeom>
          <a:solidFill>
            <a:schemeClr val="bg1"/>
          </a:solidFill>
          <a:ln w="12700">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a:latin typeface="Times New Roman" panose="02020603050405020304" pitchFamily="18" charset="0"/>
              </a:rPr>
              <a:t>Relapse</a:t>
            </a:r>
            <a:endParaRPr lang="en-US" altLang="en-US" sz="1485">
              <a:latin typeface="Times New Roman" panose="02020603050405020304" pitchFamily="18" charset="0"/>
            </a:endParaRPr>
          </a:p>
          <a:p>
            <a:pPr algn="ctr" eaLnBrk="1" hangingPunct="1">
              <a:lnSpc>
                <a:spcPct val="100000"/>
              </a:lnSpc>
              <a:spcBef>
                <a:spcPct val="0"/>
              </a:spcBef>
              <a:buFontTx/>
              <a:buNone/>
            </a:pPr>
            <a:r>
              <a:rPr lang="en-US" altLang="en-US" sz="1485">
                <a:latin typeface="Times New Roman" panose="02020603050405020304" pitchFamily="18" charset="0"/>
              </a:rPr>
              <a:t>Assist in Coping</a:t>
            </a:r>
            <a:endParaRPr lang="en-US" altLang="en-US" sz="1980">
              <a:latin typeface="Times New Roman" panose="02020603050405020304" pitchFamily="18" charset="0"/>
            </a:endParaRPr>
          </a:p>
        </p:txBody>
      </p:sp>
      <p:sp>
        <p:nvSpPr>
          <p:cNvPr id="87049" name="Text Box 9">
            <a:extLst>
              <a:ext uri="{FF2B5EF4-FFF2-40B4-BE49-F238E27FC236}">
                <a16:creationId xmlns:a16="http://schemas.microsoft.com/office/drawing/2014/main" id="{F0C215D3-40F8-4B85-B34C-7026DA02A362}"/>
              </a:ext>
            </a:extLst>
          </p:cNvPr>
          <p:cNvSpPr txBox="1">
            <a:spLocks noChangeArrowheads="1"/>
          </p:cNvSpPr>
          <p:nvPr/>
        </p:nvSpPr>
        <p:spPr bwMode="auto">
          <a:xfrm>
            <a:off x="1834753" y="4315455"/>
            <a:ext cx="1897738" cy="777905"/>
          </a:xfrm>
          <a:prstGeom prst="rect">
            <a:avLst/>
          </a:prstGeom>
          <a:solidFill>
            <a:schemeClr val="bg1"/>
          </a:solidFill>
          <a:ln w="12700">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a:latin typeface="Times New Roman" panose="02020603050405020304" pitchFamily="18" charset="0"/>
              </a:rPr>
              <a:t>Maintenance</a:t>
            </a:r>
          </a:p>
          <a:p>
            <a:pPr algn="ctr" eaLnBrk="1" hangingPunct="1">
              <a:lnSpc>
                <a:spcPct val="100000"/>
              </a:lnSpc>
              <a:spcBef>
                <a:spcPct val="0"/>
              </a:spcBef>
              <a:buFontTx/>
              <a:buNone/>
            </a:pPr>
            <a:r>
              <a:rPr lang="en-US" altLang="en-US" sz="1485">
                <a:latin typeface="Times New Roman" panose="02020603050405020304" pitchFamily="18" charset="0"/>
              </a:rPr>
              <a:t>Encourage active</a:t>
            </a:r>
          </a:p>
          <a:p>
            <a:pPr algn="ctr" eaLnBrk="1" hangingPunct="1">
              <a:lnSpc>
                <a:spcPct val="100000"/>
              </a:lnSpc>
              <a:spcBef>
                <a:spcPct val="0"/>
              </a:spcBef>
              <a:buFontTx/>
              <a:buNone/>
            </a:pPr>
            <a:r>
              <a:rPr lang="en-US" altLang="en-US" sz="1485">
                <a:latin typeface="Times New Roman" panose="02020603050405020304" pitchFamily="18" charset="0"/>
              </a:rPr>
              <a:t>problem-solving</a:t>
            </a:r>
            <a:endParaRPr lang="en-US" altLang="en-US" sz="2310">
              <a:latin typeface="Times New Roman" panose="02020603050405020304" pitchFamily="18" charset="0"/>
            </a:endParaRPr>
          </a:p>
        </p:txBody>
      </p:sp>
      <p:sp>
        <p:nvSpPr>
          <p:cNvPr id="87050" name="Text Box 10">
            <a:extLst>
              <a:ext uri="{FF2B5EF4-FFF2-40B4-BE49-F238E27FC236}">
                <a16:creationId xmlns:a16="http://schemas.microsoft.com/office/drawing/2014/main" id="{45077DD3-049C-4673-9CAF-134062453C75}"/>
              </a:ext>
            </a:extLst>
          </p:cNvPr>
          <p:cNvSpPr txBox="1">
            <a:spLocks noChangeArrowheads="1"/>
          </p:cNvSpPr>
          <p:nvPr/>
        </p:nvSpPr>
        <p:spPr bwMode="auto">
          <a:xfrm>
            <a:off x="5795248" y="3246751"/>
            <a:ext cx="2388870" cy="549381"/>
          </a:xfrm>
          <a:prstGeom prst="rect">
            <a:avLst/>
          </a:prstGeom>
          <a:solidFill>
            <a:schemeClr val="bg1"/>
          </a:solidFill>
          <a:ln w="12700">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485" b="1">
                <a:latin typeface="Times New Roman" panose="02020603050405020304" pitchFamily="18" charset="0"/>
              </a:rPr>
              <a:t>Preparation</a:t>
            </a:r>
            <a:endParaRPr lang="en-US" altLang="en-US" sz="1485">
              <a:latin typeface="Times New Roman" panose="02020603050405020304" pitchFamily="18" charset="0"/>
            </a:endParaRPr>
          </a:p>
          <a:p>
            <a:pPr algn="ctr" eaLnBrk="1" hangingPunct="1">
              <a:lnSpc>
                <a:spcPct val="100000"/>
              </a:lnSpc>
              <a:spcBef>
                <a:spcPct val="0"/>
              </a:spcBef>
              <a:buFontTx/>
              <a:buNone/>
            </a:pPr>
            <a:r>
              <a:rPr lang="en-US" altLang="en-US" sz="1485">
                <a:latin typeface="Times New Roman" panose="02020603050405020304" pitchFamily="18" charset="0"/>
              </a:rPr>
              <a:t>Negotiate a plan</a:t>
            </a:r>
            <a:endParaRPr lang="en-US" altLang="en-US" sz="1980">
              <a:latin typeface="Times New Roman" panose="02020603050405020304" pitchFamily="18" charset="0"/>
            </a:endParaRPr>
          </a:p>
        </p:txBody>
      </p:sp>
      <p:sp>
        <p:nvSpPr>
          <p:cNvPr id="87051" name="Line 11">
            <a:extLst>
              <a:ext uri="{FF2B5EF4-FFF2-40B4-BE49-F238E27FC236}">
                <a16:creationId xmlns:a16="http://schemas.microsoft.com/office/drawing/2014/main" id="{920578D4-1315-4411-ACAB-D90F16C5C84E}"/>
              </a:ext>
            </a:extLst>
          </p:cNvPr>
          <p:cNvSpPr>
            <a:spLocks noChangeShapeType="1"/>
          </p:cNvSpPr>
          <p:nvPr/>
        </p:nvSpPr>
        <p:spPr bwMode="auto">
          <a:xfrm>
            <a:off x="4852273" y="1625358"/>
            <a:ext cx="0" cy="426958"/>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2" name="Line 12">
            <a:extLst>
              <a:ext uri="{FF2B5EF4-FFF2-40B4-BE49-F238E27FC236}">
                <a16:creationId xmlns:a16="http://schemas.microsoft.com/office/drawing/2014/main" id="{41C9CB83-5F4E-441D-9415-9283297F15BB}"/>
              </a:ext>
            </a:extLst>
          </p:cNvPr>
          <p:cNvSpPr>
            <a:spLocks noChangeShapeType="1"/>
          </p:cNvSpPr>
          <p:nvPr/>
        </p:nvSpPr>
        <p:spPr bwMode="auto">
          <a:xfrm rot="923733">
            <a:off x="7005399" y="4126860"/>
            <a:ext cx="1310" cy="188595"/>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3" name="Line 13">
            <a:extLst>
              <a:ext uri="{FF2B5EF4-FFF2-40B4-BE49-F238E27FC236}">
                <a16:creationId xmlns:a16="http://schemas.microsoft.com/office/drawing/2014/main" id="{F7985FD0-15F5-4DF1-800D-79B0A36ACACA}"/>
              </a:ext>
            </a:extLst>
          </p:cNvPr>
          <p:cNvSpPr>
            <a:spLocks noChangeShapeType="1"/>
          </p:cNvSpPr>
          <p:nvPr/>
        </p:nvSpPr>
        <p:spPr bwMode="auto">
          <a:xfrm>
            <a:off x="6549628" y="2932425"/>
            <a:ext cx="120491" cy="125730"/>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4" name="Line 14">
            <a:extLst>
              <a:ext uri="{FF2B5EF4-FFF2-40B4-BE49-F238E27FC236}">
                <a16:creationId xmlns:a16="http://schemas.microsoft.com/office/drawing/2014/main" id="{57CB4B11-D6F4-436F-B258-2B0CE9F5101C}"/>
              </a:ext>
            </a:extLst>
          </p:cNvPr>
          <p:cNvSpPr>
            <a:spLocks noChangeShapeType="1"/>
          </p:cNvSpPr>
          <p:nvPr/>
        </p:nvSpPr>
        <p:spPr bwMode="auto">
          <a:xfrm rot="224942" flipH="1" flipV="1">
            <a:off x="4852273" y="5872674"/>
            <a:ext cx="125730" cy="0"/>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5" name="Line 15">
            <a:extLst>
              <a:ext uri="{FF2B5EF4-FFF2-40B4-BE49-F238E27FC236}">
                <a16:creationId xmlns:a16="http://schemas.microsoft.com/office/drawing/2014/main" id="{2DC117F7-5956-4D3E-AEAE-16AB0B32EDC0}"/>
              </a:ext>
            </a:extLst>
          </p:cNvPr>
          <p:cNvSpPr>
            <a:spLocks noChangeShapeType="1"/>
          </p:cNvSpPr>
          <p:nvPr/>
        </p:nvSpPr>
        <p:spPr bwMode="auto">
          <a:xfrm flipV="1">
            <a:off x="2966323" y="4001130"/>
            <a:ext cx="0" cy="125730"/>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6" name="Line 16">
            <a:extLst>
              <a:ext uri="{FF2B5EF4-FFF2-40B4-BE49-F238E27FC236}">
                <a16:creationId xmlns:a16="http://schemas.microsoft.com/office/drawing/2014/main" id="{8998ECA5-2331-4167-B4E3-331A30BF870B}"/>
              </a:ext>
            </a:extLst>
          </p:cNvPr>
          <p:cNvSpPr>
            <a:spLocks noChangeShapeType="1"/>
          </p:cNvSpPr>
          <p:nvPr/>
        </p:nvSpPr>
        <p:spPr bwMode="auto">
          <a:xfrm rot="2058272" flipV="1">
            <a:off x="3465316" y="2818483"/>
            <a:ext cx="2619" cy="125730"/>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7" name="Line 17">
            <a:extLst>
              <a:ext uri="{FF2B5EF4-FFF2-40B4-BE49-F238E27FC236}">
                <a16:creationId xmlns:a16="http://schemas.microsoft.com/office/drawing/2014/main" id="{D5F71B1A-B0F0-4767-B00D-A41AB676141E}"/>
              </a:ext>
            </a:extLst>
          </p:cNvPr>
          <p:cNvSpPr>
            <a:spLocks noChangeShapeType="1"/>
          </p:cNvSpPr>
          <p:nvPr/>
        </p:nvSpPr>
        <p:spPr bwMode="auto">
          <a:xfrm>
            <a:off x="2714863" y="5081624"/>
            <a:ext cx="0" cy="478036"/>
          </a:xfrm>
          <a:prstGeom prst="line">
            <a:avLst/>
          </a:prstGeom>
          <a:noFill/>
          <a:ln w="38100">
            <a:solidFill>
              <a:schemeClr val="tx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8" name="Line 18">
            <a:extLst>
              <a:ext uri="{FF2B5EF4-FFF2-40B4-BE49-F238E27FC236}">
                <a16:creationId xmlns:a16="http://schemas.microsoft.com/office/drawing/2014/main" id="{0FBA6045-2443-49F6-814E-4A824C548A4F}"/>
              </a:ext>
            </a:extLst>
          </p:cNvPr>
          <p:cNvSpPr>
            <a:spLocks noChangeShapeType="1"/>
          </p:cNvSpPr>
          <p:nvPr/>
        </p:nvSpPr>
        <p:spPr bwMode="auto">
          <a:xfrm flipV="1">
            <a:off x="2714863" y="2303776"/>
            <a:ext cx="0" cy="868323"/>
          </a:xfrm>
          <a:prstGeom prst="line">
            <a:avLst/>
          </a:prstGeom>
          <a:noFill/>
          <a:ln w="38100">
            <a:solidFill>
              <a:schemeClr val="tx2"/>
            </a:solidFill>
            <a:prstDash val="sysDot"/>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59" name="Line 19">
            <a:extLst>
              <a:ext uri="{FF2B5EF4-FFF2-40B4-BE49-F238E27FC236}">
                <a16:creationId xmlns:a16="http://schemas.microsoft.com/office/drawing/2014/main" id="{16EB3319-D763-471A-8812-DC526521B67F}"/>
              </a:ext>
            </a:extLst>
          </p:cNvPr>
          <p:cNvSpPr>
            <a:spLocks noChangeShapeType="1"/>
          </p:cNvSpPr>
          <p:nvPr/>
        </p:nvSpPr>
        <p:spPr bwMode="auto">
          <a:xfrm>
            <a:off x="2714863" y="2303775"/>
            <a:ext cx="754380" cy="0"/>
          </a:xfrm>
          <a:prstGeom prst="line">
            <a:avLst/>
          </a:prstGeom>
          <a:noFill/>
          <a:ln w="38100">
            <a:solidFill>
              <a:schemeClr val="tx2"/>
            </a:solidFill>
            <a:prstDash val="sysDot"/>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60" name="Line 20">
            <a:extLst>
              <a:ext uri="{FF2B5EF4-FFF2-40B4-BE49-F238E27FC236}">
                <a16:creationId xmlns:a16="http://schemas.microsoft.com/office/drawing/2014/main" id="{ABFC3D61-C4CF-494D-B422-5C720F0A7DE4}"/>
              </a:ext>
            </a:extLst>
          </p:cNvPr>
          <p:cNvSpPr>
            <a:spLocks noChangeShapeType="1"/>
          </p:cNvSpPr>
          <p:nvPr/>
        </p:nvSpPr>
        <p:spPr bwMode="auto">
          <a:xfrm flipH="1" flipV="1">
            <a:off x="3909298" y="3786343"/>
            <a:ext cx="1885950" cy="694134"/>
          </a:xfrm>
          <a:prstGeom prst="line">
            <a:avLst/>
          </a:prstGeom>
          <a:noFill/>
          <a:ln w="38100">
            <a:solidFill>
              <a:schemeClr val="tx2"/>
            </a:solidFill>
            <a:prstDash val="sysDot"/>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61" name="Line 21">
            <a:extLst>
              <a:ext uri="{FF2B5EF4-FFF2-40B4-BE49-F238E27FC236}">
                <a16:creationId xmlns:a16="http://schemas.microsoft.com/office/drawing/2014/main" id="{54154427-D616-4C53-916C-E39D162D7656}"/>
              </a:ext>
            </a:extLst>
          </p:cNvPr>
          <p:cNvSpPr>
            <a:spLocks noChangeShapeType="1"/>
          </p:cNvSpPr>
          <p:nvPr/>
        </p:nvSpPr>
        <p:spPr bwMode="auto">
          <a:xfrm>
            <a:off x="3568779" y="3498210"/>
            <a:ext cx="2037874" cy="0"/>
          </a:xfrm>
          <a:prstGeom prst="line">
            <a:avLst/>
          </a:prstGeom>
          <a:noFill/>
          <a:ln w="38100">
            <a:solidFill>
              <a:schemeClr val="tx2"/>
            </a:solidFill>
            <a:prstDash val="sysDot"/>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87062" name="Line 22">
            <a:extLst>
              <a:ext uri="{FF2B5EF4-FFF2-40B4-BE49-F238E27FC236}">
                <a16:creationId xmlns:a16="http://schemas.microsoft.com/office/drawing/2014/main" id="{93752693-FD42-4880-9B6C-AED2AA6BA206}"/>
              </a:ext>
            </a:extLst>
          </p:cNvPr>
          <p:cNvSpPr>
            <a:spLocks noChangeShapeType="1"/>
          </p:cNvSpPr>
          <p:nvPr/>
        </p:nvSpPr>
        <p:spPr bwMode="auto">
          <a:xfrm flipV="1">
            <a:off x="2023509" y="880766"/>
            <a:ext cx="5825059" cy="28453"/>
          </a:xfrm>
          <a:prstGeom prst="line">
            <a:avLst/>
          </a:prstGeom>
          <a:noFill/>
          <a:ln w="76200" cmpd="tri">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85"/>
          </a:p>
        </p:txBody>
      </p:sp>
      <p:sp>
        <p:nvSpPr>
          <p:cNvPr id="2" name="TextBox 1"/>
          <p:cNvSpPr txBox="1"/>
          <p:nvPr/>
        </p:nvSpPr>
        <p:spPr>
          <a:xfrm>
            <a:off x="194120" y="6347581"/>
            <a:ext cx="9670159" cy="1200329"/>
          </a:xfrm>
          <a:prstGeom prst="rect">
            <a:avLst/>
          </a:prstGeom>
          <a:noFill/>
        </p:spPr>
        <p:txBody>
          <a:bodyPr wrap="square" rtlCol="0">
            <a:spAutoFit/>
          </a:bodyPr>
          <a:lstStyle/>
          <a:p>
            <a:r>
              <a:rPr lang="en-US" sz="2400" i="1" dirty="0">
                <a:latin typeface="Times New Roman" panose="02020603050405020304" pitchFamily="18" charset="0"/>
                <a:cs typeface="Times New Roman" panose="02020603050405020304" pitchFamily="18" charset="0"/>
              </a:rPr>
              <a:t>Once the change is sustained and integrated into a new lifestyle and becomes the new norm with little effort needed to sustain the change, any return would represent a re-initiation, not relapse</a:t>
            </a:r>
          </a:p>
        </p:txBody>
      </p:sp>
    </p:spTree>
    <p:extLst>
      <p:ext uri="{BB962C8B-B14F-4D97-AF65-F5344CB8AC3E}">
        <p14:creationId xmlns:p14="http://schemas.microsoft.com/office/powerpoint/2010/main" val="378571278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5875">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A8E5796C8620448905C89F8DEEAEC5" ma:contentTypeVersion="13" ma:contentTypeDescription="Create a new document." ma:contentTypeScope="" ma:versionID="e64ca84fa572859e453ad8a4ca85f070">
  <xsd:schema xmlns:xsd="http://www.w3.org/2001/XMLSchema" xmlns:xs="http://www.w3.org/2001/XMLSchema" xmlns:p="http://schemas.microsoft.com/office/2006/metadata/properties" xmlns:ns3="b74a263f-6932-48c6-b33d-753183d0c6da" xmlns:ns4="47febfa6-18e8-4cbe-b3a5-20e05e6bf3a6" targetNamespace="http://schemas.microsoft.com/office/2006/metadata/properties" ma:root="true" ma:fieldsID="2246fc9b46a55a4165b33ba4b3877ff8" ns3:_="" ns4:_="">
    <xsd:import namespace="b74a263f-6932-48c6-b33d-753183d0c6da"/>
    <xsd:import namespace="47febfa6-18e8-4cbe-b3a5-20e05e6bf3a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4a263f-6932-48c6-b33d-753183d0c6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7febfa6-18e8-4cbe-b3a5-20e05e6bf3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BCF2F76-A5B8-439C-BD22-FCAEFBB8E0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4a263f-6932-48c6-b33d-753183d0c6da"/>
    <ds:schemaRef ds:uri="47febfa6-18e8-4cbe-b3a5-20e05e6bf3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6E8BAF0-5402-44E8-BCC1-09CBF17BF048}">
  <ds:schemaRefs>
    <ds:schemaRef ds:uri="http://schemas.microsoft.com/sharepoint/v3/contenttype/forms"/>
  </ds:schemaRefs>
</ds:datastoreItem>
</file>

<file path=customXml/itemProps3.xml><?xml version="1.0" encoding="utf-8"?>
<ds:datastoreItem xmlns:ds="http://schemas.openxmlformats.org/officeDocument/2006/customXml" ds:itemID="{0E862F8B-2B73-467C-BBD5-9A2A57A62C01}">
  <ds:schemaRefs>
    <ds:schemaRef ds:uri="http://schemas.microsoft.com/office/2006/documentManagement/types"/>
    <ds:schemaRef ds:uri="47febfa6-18e8-4cbe-b3a5-20e05e6bf3a6"/>
    <ds:schemaRef ds:uri="http://www.w3.org/XML/1998/namespace"/>
    <ds:schemaRef ds:uri="http://purl.org/dc/terms/"/>
    <ds:schemaRef ds:uri="http://schemas.openxmlformats.org/package/2006/metadata/core-properties"/>
    <ds:schemaRef ds:uri="b74a263f-6932-48c6-b33d-753183d0c6da"/>
    <ds:schemaRef ds:uri="http://purl.org/dc/elements/1.1/"/>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18119</TotalTime>
  <Words>2506</Words>
  <Application>Microsoft Office PowerPoint</Application>
  <PresentationFormat>Custom</PresentationFormat>
  <Paragraphs>319</Paragraphs>
  <Slides>34</Slides>
  <Notes>27</Notes>
  <HiddenSlides>0</HiddenSlides>
  <MMClips>1</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1_Office Theme</vt:lpstr>
      <vt:lpstr>2_Custom Design</vt:lpstr>
      <vt:lpstr>1_Custom Design</vt:lpstr>
      <vt:lpstr>Custom Design</vt:lpstr>
      <vt:lpstr>APA Substance Use Disorder (SUD) Curriculum (SAMHSA Grant FG-000015-01)   Module 5: Understanding Recovery as a Process of Change  This presentation was created by Dr. Carlo DiClemente, with the assistance of Dr. Catherine Grus &amp; Rish Verma. </vt:lpstr>
      <vt:lpstr>PowerPoint Presentation</vt:lpstr>
      <vt:lpstr>Learning Objectives</vt:lpstr>
      <vt:lpstr>SAMHSA’s View of Recovery</vt:lpstr>
      <vt:lpstr>SAMHSA’s Four Dimensions that Support a Life in Recovery</vt:lpstr>
      <vt:lpstr>The Road to Recovery</vt:lpstr>
      <vt:lpstr>Experiential Catalysts for Change</vt:lpstr>
      <vt:lpstr>Behavioral Catalysts for Change</vt:lpstr>
      <vt:lpstr>PowerPoint Presentation</vt:lpstr>
      <vt:lpstr>Recovery: How do we get there?</vt:lpstr>
      <vt:lpstr>Reoccurrences on the Road to Recovery – a Learning Perspective</vt:lpstr>
      <vt:lpstr>Relapse Risk</vt:lpstr>
      <vt:lpstr>PowerPoint Presentation</vt:lpstr>
      <vt:lpstr>Models of Relapse: Learning Model</vt:lpstr>
      <vt:lpstr>Can’t They Get it Right the First Time?</vt:lpstr>
      <vt:lpstr>Recycling and Recovery</vt:lpstr>
      <vt:lpstr>Examining Failure - Promoting Success How to Turn Recycling into Recovery</vt:lpstr>
      <vt:lpstr>Task Completion and Movement Between Stages (TTM)</vt:lpstr>
      <vt:lpstr>Treatment, Support and Recovery</vt:lpstr>
      <vt:lpstr>How Does Treatment Work? (Treatment Research Perspective)</vt:lpstr>
      <vt:lpstr>Treatment: A Mediator or Moderator of Client Processes </vt:lpstr>
      <vt:lpstr>What Predicts Success: Multiple Studies</vt:lpstr>
      <vt:lpstr>Recovery Marathon</vt:lpstr>
      <vt:lpstr>Motivation, Self-regulation and Decision Making</vt:lpstr>
      <vt:lpstr>Ambivalence</vt:lpstr>
      <vt:lpstr>Stigma and Recovery</vt:lpstr>
      <vt:lpstr>Self-regulation, Self-control, and Recovery</vt:lpstr>
      <vt:lpstr>Commitment and Planning</vt:lpstr>
      <vt:lpstr>Instigating Behavior Change</vt:lpstr>
      <vt:lpstr>Maintain Change Over Time</vt:lpstr>
      <vt:lpstr>Cyclical Model for Successfully Sustained Change</vt:lpstr>
      <vt:lpstr>The Ultimate Goal of Recovery SAMHSA’s 8-Dimensions of Wellness </vt:lpstr>
      <vt:lpstr>Final Thoughts</vt:lpstr>
      <vt:lpstr>   Thanks for watching!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APA Public Materials Presentation.pptx</dc:title>
  <dc:creator>tamaradehay</dc:creator>
  <cp:lastModifiedBy>Rishi Paul Verma</cp:lastModifiedBy>
  <cp:revision>271</cp:revision>
  <cp:lastPrinted>2015-09-16T13:16:58Z</cp:lastPrinted>
  <dcterms:created xsi:type="dcterms:W3CDTF">2015-06-03T08:17:45Z</dcterms:created>
  <dcterms:modified xsi:type="dcterms:W3CDTF">2021-08-20T15:16:10Z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2015-06-01T00:00:00Z</vt:filetime>
  </property>
  <property fmtid="{D5CDD505-2E9C-101B-9397-08002B2CF9AE}" pid="3" name="LastSaved">
    <vt:filetime>2015-06-03T00:00:00Z</vt:filetime>
  </property>
  <property fmtid="{D5CDD505-2E9C-101B-9397-08002B2CF9AE}" pid="4" name="ContentTypeId">
    <vt:lpwstr>0x01010020A8E5796C8620448905C89F8DEEAEC5</vt:lpwstr>
  </property>
</Properties>
</file>